
<file path=[Content_Types].xml><?xml version="1.0" encoding="utf-8"?>
<Types xmlns="http://schemas.openxmlformats.org/package/2006/content-types">
  <Default Extension="wav" ContentType="audio/x-wav"/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572" r:id="rId3"/>
    <p:sldId id="539" r:id="rId4"/>
    <p:sldId id="576" r:id="rId6"/>
    <p:sldId id="577" r:id="rId7"/>
    <p:sldId id="579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292" r:id="rId16"/>
    <p:sldId id="293" r:id="rId17"/>
    <p:sldId id="587" r:id="rId18"/>
    <p:sldId id="588" r:id="rId19"/>
    <p:sldId id="589" r:id="rId20"/>
    <p:sldId id="310" r:id="rId21"/>
    <p:sldId id="590" r:id="rId22"/>
    <p:sldId id="591" r:id="rId23"/>
    <p:sldId id="592" r:id="rId24"/>
    <p:sldId id="593" r:id="rId25"/>
    <p:sldId id="594" r:id="rId26"/>
    <p:sldId id="595" r:id="rId27"/>
    <p:sldId id="307" r:id="rId28"/>
    <p:sldId id="309" r:id="rId29"/>
    <p:sldId id="311" r:id="rId30"/>
    <p:sldId id="596" r:id="rId31"/>
    <p:sldId id="314" r:id="rId32"/>
    <p:sldId id="597" r:id="rId33"/>
    <p:sldId id="599" r:id="rId34"/>
    <p:sldId id="600" r:id="rId35"/>
    <p:sldId id="601" r:id="rId36"/>
    <p:sldId id="602" r:id="rId37"/>
  </p:sldIdLst>
  <p:sldSz cx="12192000" cy="6858000"/>
  <p:notesSz cx="6858000" cy="9144000"/>
  <p:embeddedFontLst>
    <p:embeddedFont>
      <p:font typeface="微软雅黑" panose="020B0503020204020204" pitchFamily="34" charset="-122"/>
      <p:regular r:id="rId41"/>
    </p:embeddedFont>
    <p:embeddedFont>
      <p:font typeface="二字元煜臣拙宋简" panose="02010604000000000000" pitchFamily="2" charset="-122"/>
      <p:regular r:id="rId42"/>
    </p:embeddedFont>
    <p:embeddedFont>
      <p:font typeface="腾祥嘉丽准粗圆简" panose="01010104010101010101" pitchFamily="2" charset="-122"/>
      <p:regular r:id="rId43"/>
    </p:embeddedFont>
    <p:embeddedFont>
      <p:font typeface="潮字社国风冉宋简-闪" panose="02010604000000000000" pitchFamily="2" charset="-122"/>
      <p:regular r:id="rId44"/>
    </p:embeddedFont>
    <p:embeddedFont>
      <p:font typeface="Aa语文老师的字 (非商业使用)" panose="02010600010101010101" pitchFamily="2" charset="-122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Showcard Gothic" panose="04020904020102020604" pitchFamily="82" charset="0"/>
      <p:regular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CA4116"/>
    <a:srgbClr val="FDAB30"/>
    <a:srgbClr val="2F5597"/>
    <a:srgbClr val="FFB3AB"/>
    <a:srgbClr val="BD7A57"/>
    <a:srgbClr val="D91F06"/>
    <a:srgbClr val="BC9F92"/>
    <a:srgbClr val="68B6DD"/>
    <a:srgbClr val="B4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9128" autoAdjust="0"/>
  </p:normalViewPr>
  <p:slideViewPr>
    <p:cSldViewPr snapToGrid="0">
      <p:cViewPr varScale="1">
        <p:scale>
          <a:sx n="59" d="100"/>
          <a:sy n="59" d="100"/>
        </p:scale>
        <p:origin x="88" y="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0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#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C4D1B-2FA1-40C3-8394-1CBA220D1710}" type="doc">
      <dgm:prSet loTypeId="urn:microsoft.com/office/officeart/2005/8/layout/chart3#2" loCatId="relationship" qsTypeId="urn:microsoft.com/office/officeart/2005/8/quickstyle/simple5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2379926B-1978-4E78-B694-2ECD813E1278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主要</a:t>
          </a:r>
          <a:endParaRPr lang="en-US" altLang="zh-CN" b="1" dirty="0">
            <a:latin typeface="腾祥嘉丽准粗圆简" panose="01010104010101010101" pitchFamily="2" charset="-122"/>
            <a:ea typeface="腾祥嘉丽准粗圆简" panose="01010104010101010101" pitchFamily="2" charset="-122"/>
          </a:endParaRPr>
        </a:p>
        <a:p>
          <a:r>
            <a:rPr lang="zh-CN" altLang="en-US" b="1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目标</a:t>
          </a:r>
        </a:p>
      </dgm:t>
    </dgm:pt>
    <dgm:pt modelId="{4A27EF2E-847D-4DF4-BE41-8BC05182F2BD}" cxnId="{0746B74F-5FF3-4292-8845-FC7177519BC9}" type="parTrans">
      <dgm:prSet/>
      <dgm:spPr/>
      <dgm:t>
        <a:bodyPr/>
        <a:lstStyle/>
        <a:p>
          <a:endParaRPr lang="zh-CN" altLang="en-US"/>
        </a:p>
      </dgm:t>
    </dgm:pt>
    <dgm:pt modelId="{0F9E90CC-9B04-4EF5-899C-E15059E72084}" cxnId="{0746B74F-5FF3-4292-8845-FC7177519BC9}" type="sibTrans">
      <dgm:prSet/>
      <dgm:spPr/>
      <dgm:t>
        <a:bodyPr/>
        <a:lstStyle/>
        <a:p>
          <a:endParaRPr lang="zh-CN" altLang="en-US"/>
        </a:p>
      </dgm:t>
    </dgm:pt>
    <dgm:pt modelId="{688D57BD-707E-4A2D-9BEE-BD1D31D44AEF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作战方针</a:t>
          </a:r>
        </a:p>
      </dgm:t>
    </dgm:pt>
    <dgm:pt modelId="{DFEF7A92-36E5-47EF-B596-CC4ACB9B4C94}" cxnId="{35AE97EE-4D24-439D-9E51-F7CBFD583DB9}" type="parTrans">
      <dgm:prSet/>
      <dgm:spPr/>
      <dgm:t>
        <a:bodyPr/>
        <a:lstStyle/>
        <a:p>
          <a:endParaRPr lang="zh-CN" altLang="en-US"/>
        </a:p>
      </dgm:t>
    </dgm:pt>
    <dgm:pt modelId="{E51D49A1-2C54-429C-AA90-B2552A33F490}" cxnId="{35AE97EE-4D24-439D-9E51-F7CBFD583DB9}" type="sibTrans">
      <dgm:prSet/>
      <dgm:spPr/>
      <dgm:t>
        <a:bodyPr/>
        <a:lstStyle/>
        <a:p>
          <a:endParaRPr lang="zh-CN" altLang="en-US"/>
        </a:p>
      </dgm:t>
    </dgm:pt>
    <dgm:pt modelId="{8578B3A0-7CD0-4CF2-B72F-F7C2A8EB8D5B}">
      <dgm:prSet phldrT="[文本]" custT="1"/>
      <dgm:spPr>
        <a:solidFill>
          <a:srgbClr val="CA4116"/>
        </a:solidFill>
      </dgm:spPr>
      <dgm:t>
        <a:bodyPr/>
        <a:lstStyle/>
        <a:p>
          <a:r>
            <a:rPr lang="zh-CN" altLang="en-US" sz="2800" b="1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方式</a:t>
          </a:r>
        </a:p>
      </dgm:t>
    </dgm:pt>
    <dgm:pt modelId="{E7C2692C-D87E-4A86-8DF1-8CB22BACB0D1}" cxnId="{87ED822D-AE75-4EF4-9456-8A08F316EA0C}" type="parTrans">
      <dgm:prSet/>
      <dgm:spPr/>
      <dgm:t>
        <a:bodyPr/>
        <a:lstStyle/>
        <a:p>
          <a:endParaRPr lang="zh-CN" altLang="en-US"/>
        </a:p>
      </dgm:t>
    </dgm:pt>
    <dgm:pt modelId="{44AC6D99-EF41-4D1D-AA43-A7467CA87D99}" cxnId="{87ED822D-AE75-4EF4-9456-8A08F316EA0C}" type="sibTrans">
      <dgm:prSet/>
      <dgm:spPr/>
      <dgm:t>
        <a:bodyPr/>
        <a:lstStyle/>
        <a:p>
          <a:endParaRPr lang="zh-CN" altLang="en-US"/>
        </a:p>
      </dgm:t>
    </dgm:pt>
    <dgm:pt modelId="{E8617AFC-5D04-4095-9224-4476EDDE5C28}" type="pres">
      <dgm:prSet presAssocID="{DFDC4D1B-2FA1-40C3-8394-1CBA220D1710}" presName="compositeShape" presStyleCnt="0">
        <dgm:presLayoutVars>
          <dgm:chMax val="7"/>
          <dgm:dir/>
          <dgm:resizeHandles val="exact"/>
        </dgm:presLayoutVars>
      </dgm:prSet>
      <dgm:spPr/>
    </dgm:pt>
    <dgm:pt modelId="{6DDEFA84-7F33-4B52-A750-ACDD9D9F4032}" type="pres">
      <dgm:prSet presAssocID="{DFDC4D1B-2FA1-40C3-8394-1CBA220D1710}" presName="wedge1" presStyleLbl="node1" presStyleIdx="0" presStyleCnt="3" custLinFactNeighborX="767" custLinFactNeighborY="235"/>
      <dgm:spPr/>
    </dgm:pt>
    <dgm:pt modelId="{E061E40D-24BB-48F2-88B7-4743AFB72F48}" type="pres">
      <dgm:prSet presAssocID="{DFDC4D1B-2FA1-40C3-8394-1CBA220D171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49F05CA-A33F-40C2-95DB-AE6A3D322183}" type="pres">
      <dgm:prSet presAssocID="{DFDC4D1B-2FA1-40C3-8394-1CBA220D1710}" presName="wedge2" presStyleLbl="node1" presStyleIdx="1" presStyleCnt="3"/>
      <dgm:spPr/>
    </dgm:pt>
    <dgm:pt modelId="{A85DFC71-0272-48D3-9EF1-FE31CFB09C96}" type="pres">
      <dgm:prSet presAssocID="{DFDC4D1B-2FA1-40C3-8394-1CBA220D171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2E8E379-929C-4969-B71A-A4789D306B02}" type="pres">
      <dgm:prSet presAssocID="{DFDC4D1B-2FA1-40C3-8394-1CBA220D1710}" presName="wedge3" presStyleLbl="node1" presStyleIdx="2" presStyleCnt="3"/>
      <dgm:spPr/>
    </dgm:pt>
    <dgm:pt modelId="{3ECD4696-9ACA-4A64-B43B-671D61D48F32}" type="pres">
      <dgm:prSet presAssocID="{DFDC4D1B-2FA1-40C3-8394-1CBA220D171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7ED822D-AE75-4EF4-9456-8A08F316EA0C}" srcId="{DFDC4D1B-2FA1-40C3-8394-1CBA220D1710}" destId="{8578B3A0-7CD0-4CF2-B72F-F7C2A8EB8D5B}" srcOrd="2" destOrd="0" parTransId="{E7C2692C-D87E-4A86-8DF1-8CB22BACB0D1}" sibTransId="{44AC6D99-EF41-4D1D-AA43-A7467CA87D99}"/>
    <dgm:cxn modelId="{0746B74F-5FF3-4292-8845-FC7177519BC9}" srcId="{DFDC4D1B-2FA1-40C3-8394-1CBA220D1710}" destId="{2379926B-1978-4E78-B694-2ECD813E1278}" srcOrd="0" destOrd="0" parTransId="{4A27EF2E-847D-4DF4-BE41-8BC05182F2BD}" sibTransId="{0F9E90CC-9B04-4EF5-899C-E15059E72084}"/>
    <dgm:cxn modelId="{AA20D972-4711-4966-B163-AF744ED950C4}" type="presOf" srcId="{8578B3A0-7CD0-4CF2-B72F-F7C2A8EB8D5B}" destId="{3ECD4696-9ACA-4A64-B43B-671D61D48F32}" srcOrd="1" destOrd="0" presId="urn:microsoft.com/office/officeart/2005/8/layout/chart3#2"/>
    <dgm:cxn modelId="{FF42FCA3-ECE7-4F97-ADD9-70ABEE31A137}" type="presOf" srcId="{8578B3A0-7CD0-4CF2-B72F-F7C2A8EB8D5B}" destId="{F2E8E379-929C-4969-B71A-A4789D306B02}" srcOrd="0" destOrd="0" presId="urn:microsoft.com/office/officeart/2005/8/layout/chart3#2"/>
    <dgm:cxn modelId="{CA837DA5-5CB6-4762-B250-78DA8E74238D}" type="presOf" srcId="{2379926B-1978-4E78-B694-2ECD813E1278}" destId="{E061E40D-24BB-48F2-88B7-4743AFB72F48}" srcOrd="1" destOrd="0" presId="urn:microsoft.com/office/officeart/2005/8/layout/chart3#2"/>
    <dgm:cxn modelId="{CAA4CAAD-4876-4115-99D3-499A71440BA3}" type="presOf" srcId="{2379926B-1978-4E78-B694-2ECD813E1278}" destId="{6DDEFA84-7F33-4B52-A750-ACDD9D9F4032}" srcOrd="0" destOrd="0" presId="urn:microsoft.com/office/officeart/2005/8/layout/chart3#2"/>
    <dgm:cxn modelId="{517EB8D4-8466-4326-8810-F309F4234583}" type="presOf" srcId="{688D57BD-707E-4A2D-9BEE-BD1D31D44AEF}" destId="{F49F05CA-A33F-40C2-95DB-AE6A3D322183}" srcOrd="0" destOrd="0" presId="urn:microsoft.com/office/officeart/2005/8/layout/chart3#2"/>
    <dgm:cxn modelId="{0352DEE4-48D2-489B-A1D3-C9C1FD4C646D}" type="presOf" srcId="{688D57BD-707E-4A2D-9BEE-BD1D31D44AEF}" destId="{A85DFC71-0272-48D3-9EF1-FE31CFB09C96}" srcOrd="1" destOrd="0" presId="urn:microsoft.com/office/officeart/2005/8/layout/chart3#2"/>
    <dgm:cxn modelId="{ECCB4AEC-A6AA-42BE-90B7-DBAED333B12C}" type="presOf" srcId="{DFDC4D1B-2FA1-40C3-8394-1CBA220D1710}" destId="{E8617AFC-5D04-4095-9224-4476EDDE5C28}" srcOrd="0" destOrd="0" presId="urn:microsoft.com/office/officeart/2005/8/layout/chart3#2"/>
    <dgm:cxn modelId="{35AE97EE-4D24-439D-9E51-F7CBFD583DB9}" srcId="{DFDC4D1B-2FA1-40C3-8394-1CBA220D1710}" destId="{688D57BD-707E-4A2D-9BEE-BD1D31D44AEF}" srcOrd="1" destOrd="0" parTransId="{DFEF7A92-36E5-47EF-B596-CC4ACB9B4C94}" sibTransId="{E51D49A1-2C54-429C-AA90-B2552A33F490}"/>
    <dgm:cxn modelId="{A5BB0891-8512-42B6-A48D-C4168E418548}" type="presParOf" srcId="{E8617AFC-5D04-4095-9224-4476EDDE5C28}" destId="{6DDEFA84-7F33-4B52-A750-ACDD9D9F4032}" srcOrd="0" destOrd="0" presId="urn:microsoft.com/office/officeart/2005/8/layout/chart3#2"/>
    <dgm:cxn modelId="{E8542C10-EDB5-41DE-BEFB-839FF132CE24}" type="presParOf" srcId="{E8617AFC-5D04-4095-9224-4476EDDE5C28}" destId="{E061E40D-24BB-48F2-88B7-4743AFB72F48}" srcOrd="1" destOrd="0" presId="urn:microsoft.com/office/officeart/2005/8/layout/chart3#2"/>
    <dgm:cxn modelId="{15C35F1F-6685-43C6-88A2-3115EF620619}" type="presParOf" srcId="{E8617AFC-5D04-4095-9224-4476EDDE5C28}" destId="{F49F05CA-A33F-40C2-95DB-AE6A3D322183}" srcOrd="2" destOrd="0" presId="urn:microsoft.com/office/officeart/2005/8/layout/chart3#2"/>
    <dgm:cxn modelId="{B2DC4BE9-F952-42E9-A16C-CB72A51F71CA}" type="presParOf" srcId="{E8617AFC-5D04-4095-9224-4476EDDE5C28}" destId="{A85DFC71-0272-48D3-9EF1-FE31CFB09C96}" srcOrd="3" destOrd="0" presId="urn:microsoft.com/office/officeart/2005/8/layout/chart3#2"/>
    <dgm:cxn modelId="{68E9D50B-B3FE-4A92-9911-06DA157C3508}" type="presParOf" srcId="{E8617AFC-5D04-4095-9224-4476EDDE5C28}" destId="{F2E8E379-929C-4969-B71A-A4789D306B02}" srcOrd="4" destOrd="0" presId="urn:microsoft.com/office/officeart/2005/8/layout/chart3#2"/>
    <dgm:cxn modelId="{E404BB72-C172-422C-8357-069A9FC0572A}" type="presParOf" srcId="{E8617AFC-5D04-4095-9224-4476EDDE5C28}" destId="{3ECD4696-9ACA-4A64-B43B-671D61D48F32}" srcOrd="5" destOrd="0" presId="urn:microsoft.com/office/officeart/2005/8/layout/char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82D8E-AFE2-4174-BA43-60452740F20E}" type="doc">
      <dgm:prSet loTypeId="urn:microsoft.com/office/officeart/2005/8/layout/pyramid1#1" loCatId="pyramid" qsTypeId="urn:microsoft.com/office/officeart/2005/8/quickstyle/simple5#1" qsCatId="simple" csTypeId="urn:microsoft.com/office/officeart/2005/8/colors/accent1_1#1" csCatId="accent1" phldr="1"/>
      <dgm:spPr/>
    </dgm:pt>
    <dgm:pt modelId="{47AA3F2B-58FA-4F64-9EC2-5AE4CCA3EAFE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封建</a:t>
          </a:r>
          <a:endParaRPr lang="en-US" altLang="zh-CN" sz="20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  <a:p>
          <a:r>
            <a:rPr lang="zh-CN" altLang="en-US" sz="2000" dirty="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主义</a:t>
          </a:r>
          <a:endParaRPr lang="zh-CN" altLang="en-US" sz="18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</dgm:t>
    </dgm:pt>
    <dgm:pt modelId="{950781D2-8F9C-470A-95EB-743A47EB53C8}" cxnId="{84354E04-0233-4575-8C11-C21AA1253F84}" type="parTrans">
      <dgm:prSet/>
      <dgm:spPr/>
      <dgm:t>
        <a:bodyPr/>
        <a:lstStyle/>
        <a:p>
          <a:endParaRPr lang="zh-CN" altLang="en-US"/>
        </a:p>
      </dgm:t>
    </dgm:pt>
    <dgm:pt modelId="{DACE71BE-FAE3-4D1B-A553-B18494CCB2F5}" cxnId="{84354E04-0233-4575-8C11-C21AA1253F84}" type="sibTrans">
      <dgm:prSet/>
      <dgm:spPr/>
      <dgm:t>
        <a:bodyPr/>
        <a:lstStyle/>
        <a:p>
          <a:endParaRPr lang="zh-CN" altLang="en-US"/>
        </a:p>
      </dgm:t>
    </dgm:pt>
    <dgm:pt modelId="{63B9407B-A853-4A71-8EFB-B684BB031C2F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80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帝国主义</a:t>
          </a:r>
          <a:endParaRPr lang="zh-CN" altLang="en-US" sz="28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</dgm:t>
    </dgm:pt>
    <dgm:pt modelId="{269659CF-3E04-4FB5-B7A4-650E808D8F5B}" cxnId="{CC6EBA1A-8F74-44F5-835A-A2CF3A39DECE}" type="parTrans">
      <dgm:prSet/>
      <dgm:spPr/>
      <dgm:t>
        <a:bodyPr/>
        <a:lstStyle/>
        <a:p>
          <a:endParaRPr lang="zh-CN" altLang="en-US"/>
        </a:p>
      </dgm:t>
    </dgm:pt>
    <dgm:pt modelId="{2C0923BC-6CC8-4657-897D-B9649E47BB85}" cxnId="{CC6EBA1A-8F74-44F5-835A-A2CF3A39DECE}" type="sibTrans">
      <dgm:prSet/>
      <dgm:spPr/>
      <dgm:t>
        <a:bodyPr/>
        <a:lstStyle/>
        <a:p>
          <a:endParaRPr lang="zh-CN" altLang="en-US"/>
        </a:p>
      </dgm:t>
    </dgm:pt>
    <dgm:pt modelId="{0B006A2B-727C-4F09-A6CB-E05EE8E5D314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280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官僚资本主义</a:t>
          </a:r>
          <a:endParaRPr lang="zh-CN" altLang="en-US" sz="28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</dgm:t>
    </dgm:pt>
    <dgm:pt modelId="{6B87D3AE-4C2F-4894-A7F1-C1A87F61D1F8}" cxnId="{53391FA5-BC72-4C61-A394-DC8DEB3B19FA}" type="parTrans">
      <dgm:prSet/>
      <dgm:spPr/>
      <dgm:t>
        <a:bodyPr/>
        <a:lstStyle/>
        <a:p>
          <a:endParaRPr lang="zh-CN" altLang="en-US"/>
        </a:p>
      </dgm:t>
    </dgm:pt>
    <dgm:pt modelId="{CF98A035-65DC-483C-A7FE-124A50EB37B7}" cxnId="{53391FA5-BC72-4C61-A394-DC8DEB3B19FA}" type="sibTrans">
      <dgm:prSet/>
      <dgm:spPr/>
      <dgm:t>
        <a:bodyPr/>
        <a:lstStyle/>
        <a:p>
          <a:endParaRPr lang="zh-CN" altLang="en-US"/>
        </a:p>
      </dgm:t>
    </dgm:pt>
    <dgm:pt modelId="{3B9EF2FE-A935-420B-BAB1-3F2B651B95BA}" type="pres">
      <dgm:prSet presAssocID="{30182D8E-AFE2-4174-BA43-60452740F20E}" presName="Name0" presStyleCnt="0">
        <dgm:presLayoutVars>
          <dgm:dir/>
          <dgm:animLvl val="lvl"/>
          <dgm:resizeHandles val="exact"/>
        </dgm:presLayoutVars>
      </dgm:prSet>
      <dgm:spPr/>
    </dgm:pt>
    <dgm:pt modelId="{67B484B8-DD63-49F3-9372-2E33ABE4537E}" type="pres">
      <dgm:prSet presAssocID="{47AA3F2B-58FA-4F64-9EC2-5AE4CCA3EAFE}" presName="Name8" presStyleCnt="0"/>
      <dgm:spPr/>
    </dgm:pt>
    <dgm:pt modelId="{19364BAD-17CB-432F-A622-83A414C08563}" type="pres">
      <dgm:prSet presAssocID="{47AA3F2B-58FA-4F64-9EC2-5AE4CCA3EAFE}" presName="level" presStyleLbl="node1" presStyleIdx="0" presStyleCnt="3" custScaleX="103021" custScaleY="353681">
        <dgm:presLayoutVars>
          <dgm:chMax val="1"/>
          <dgm:bulletEnabled val="1"/>
        </dgm:presLayoutVars>
      </dgm:prSet>
      <dgm:spPr/>
    </dgm:pt>
    <dgm:pt modelId="{27357551-2F7D-46B7-9327-31CB3D6CB316}" type="pres">
      <dgm:prSet presAssocID="{47AA3F2B-58FA-4F64-9EC2-5AE4CCA3EA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BA8E306-F5AE-4E48-9B26-621D9AB5F1B2}" type="pres">
      <dgm:prSet presAssocID="{63B9407B-A853-4A71-8EFB-B684BB031C2F}" presName="Name8" presStyleCnt="0"/>
      <dgm:spPr/>
    </dgm:pt>
    <dgm:pt modelId="{C2B6A942-9FDA-4CB4-8E9D-338D1F9F3E2B}" type="pres">
      <dgm:prSet presAssocID="{63B9407B-A853-4A71-8EFB-B684BB031C2F}" presName="level" presStyleLbl="node1" presStyleIdx="1" presStyleCnt="3" custScaleX="102377" custScaleY="171577">
        <dgm:presLayoutVars>
          <dgm:chMax val="1"/>
          <dgm:bulletEnabled val="1"/>
        </dgm:presLayoutVars>
      </dgm:prSet>
      <dgm:spPr/>
    </dgm:pt>
    <dgm:pt modelId="{E65A2698-B141-4462-904E-B580440BA3A4}" type="pres">
      <dgm:prSet presAssocID="{63B9407B-A853-4A71-8EFB-B684BB031C2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D67ACE9-CFB2-4132-B642-B1D1B6CA6A43}" type="pres">
      <dgm:prSet presAssocID="{0B006A2B-727C-4F09-A6CB-E05EE8E5D314}" presName="Name8" presStyleCnt="0"/>
      <dgm:spPr/>
    </dgm:pt>
    <dgm:pt modelId="{D7D4BBCF-736C-45E7-969D-6FF438A22B30}" type="pres">
      <dgm:prSet presAssocID="{0B006A2B-727C-4F09-A6CB-E05EE8E5D314}" presName="level" presStyleLbl="node1" presStyleIdx="2" presStyleCnt="3" custScaleY="243392" custLinFactNeighborX="-1966" custLinFactNeighborY="4175">
        <dgm:presLayoutVars>
          <dgm:chMax val="1"/>
          <dgm:bulletEnabled val="1"/>
        </dgm:presLayoutVars>
      </dgm:prSet>
      <dgm:spPr/>
    </dgm:pt>
    <dgm:pt modelId="{51EA77E4-2D91-422E-9513-8EC1DFE6F9B9}" type="pres">
      <dgm:prSet presAssocID="{0B006A2B-727C-4F09-A6CB-E05EE8E5D31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4354E04-0233-4575-8C11-C21AA1253F84}" srcId="{30182D8E-AFE2-4174-BA43-60452740F20E}" destId="{47AA3F2B-58FA-4F64-9EC2-5AE4CCA3EAFE}" srcOrd="0" destOrd="0" parTransId="{950781D2-8F9C-470A-95EB-743A47EB53C8}" sibTransId="{DACE71BE-FAE3-4D1B-A553-B18494CCB2F5}"/>
    <dgm:cxn modelId="{FC3DB307-ED0D-4267-AC9A-1D76EE6A01B0}" type="presOf" srcId="{63B9407B-A853-4A71-8EFB-B684BB031C2F}" destId="{E65A2698-B141-4462-904E-B580440BA3A4}" srcOrd="1" destOrd="0" presId="urn:microsoft.com/office/officeart/2005/8/layout/pyramid1#1"/>
    <dgm:cxn modelId="{CC6EBA1A-8F74-44F5-835A-A2CF3A39DECE}" srcId="{30182D8E-AFE2-4174-BA43-60452740F20E}" destId="{63B9407B-A853-4A71-8EFB-B684BB031C2F}" srcOrd="1" destOrd="0" parTransId="{269659CF-3E04-4FB5-B7A4-650E808D8F5B}" sibTransId="{2C0923BC-6CC8-4657-897D-B9649E47BB85}"/>
    <dgm:cxn modelId="{4300BA23-C61C-4A87-94EE-5879BD476A81}" type="presOf" srcId="{63B9407B-A853-4A71-8EFB-B684BB031C2F}" destId="{C2B6A942-9FDA-4CB4-8E9D-338D1F9F3E2B}" srcOrd="0" destOrd="0" presId="urn:microsoft.com/office/officeart/2005/8/layout/pyramid1#1"/>
    <dgm:cxn modelId="{D6112F77-19D5-473F-B5BE-41812CEDA3B8}" type="presOf" srcId="{30182D8E-AFE2-4174-BA43-60452740F20E}" destId="{3B9EF2FE-A935-420B-BAB1-3F2B651B95BA}" srcOrd="0" destOrd="0" presId="urn:microsoft.com/office/officeart/2005/8/layout/pyramid1#1"/>
    <dgm:cxn modelId="{3BD1147D-EDD4-4EAC-B7B7-74B22DAA683D}" type="presOf" srcId="{47AA3F2B-58FA-4F64-9EC2-5AE4CCA3EAFE}" destId="{19364BAD-17CB-432F-A622-83A414C08563}" srcOrd="0" destOrd="0" presId="urn:microsoft.com/office/officeart/2005/8/layout/pyramid1#1"/>
    <dgm:cxn modelId="{CF9370A3-0B98-44CD-84EF-16936CACB858}" type="presOf" srcId="{0B006A2B-727C-4F09-A6CB-E05EE8E5D314}" destId="{51EA77E4-2D91-422E-9513-8EC1DFE6F9B9}" srcOrd="1" destOrd="0" presId="urn:microsoft.com/office/officeart/2005/8/layout/pyramid1#1"/>
    <dgm:cxn modelId="{53391FA5-BC72-4C61-A394-DC8DEB3B19FA}" srcId="{30182D8E-AFE2-4174-BA43-60452740F20E}" destId="{0B006A2B-727C-4F09-A6CB-E05EE8E5D314}" srcOrd="2" destOrd="0" parTransId="{6B87D3AE-4C2F-4894-A7F1-C1A87F61D1F8}" sibTransId="{CF98A035-65DC-483C-A7FE-124A50EB37B7}"/>
    <dgm:cxn modelId="{D00BE7B2-3F9E-4253-8DF7-6D7923E14F8E}" type="presOf" srcId="{0B006A2B-727C-4F09-A6CB-E05EE8E5D314}" destId="{D7D4BBCF-736C-45E7-969D-6FF438A22B30}" srcOrd="0" destOrd="0" presId="urn:microsoft.com/office/officeart/2005/8/layout/pyramid1#1"/>
    <dgm:cxn modelId="{CE3373CA-ED94-4D6D-9BD9-61A4DE938994}" type="presOf" srcId="{47AA3F2B-58FA-4F64-9EC2-5AE4CCA3EAFE}" destId="{27357551-2F7D-46B7-9327-31CB3D6CB316}" srcOrd="1" destOrd="0" presId="urn:microsoft.com/office/officeart/2005/8/layout/pyramid1#1"/>
    <dgm:cxn modelId="{444F1702-1C2B-4AFA-AF10-B486B19D08E0}" type="presParOf" srcId="{3B9EF2FE-A935-420B-BAB1-3F2B651B95BA}" destId="{67B484B8-DD63-49F3-9372-2E33ABE4537E}" srcOrd="0" destOrd="0" presId="urn:microsoft.com/office/officeart/2005/8/layout/pyramid1#1"/>
    <dgm:cxn modelId="{C05250C3-48AD-4F71-9539-467D98D9A9B8}" type="presParOf" srcId="{67B484B8-DD63-49F3-9372-2E33ABE4537E}" destId="{19364BAD-17CB-432F-A622-83A414C08563}" srcOrd="0" destOrd="0" presId="urn:microsoft.com/office/officeart/2005/8/layout/pyramid1#1"/>
    <dgm:cxn modelId="{12BC8F0B-DE86-428D-8337-B17802DA1682}" type="presParOf" srcId="{67B484B8-DD63-49F3-9372-2E33ABE4537E}" destId="{27357551-2F7D-46B7-9327-31CB3D6CB316}" srcOrd="1" destOrd="0" presId="urn:microsoft.com/office/officeart/2005/8/layout/pyramid1#1"/>
    <dgm:cxn modelId="{F6B139C5-373C-49AA-9826-B07EE2F0612B}" type="presParOf" srcId="{3B9EF2FE-A935-420B-BAB1-3F2B651B95BA}" destId="{EBA8E306-F5AE-4E48-9B26-621D9AB5F1B2}" srcOrd="1" destOrd="0" presId="urn:microsoft.com/office/officeart/2005/8/layout/pyramid1#1"/>
    <dgm:cxn modelId="{FA15A2E6-F87E-4099-BB97-6EAC748C8F4E}" type="presParOf" srcId="{EBA8E306-F5AE-4E48-9B26-621D9AB5F1B2}" destId="{C2B6A942-9FDA-4CB4-8E9D-338D1F9F3E2B}" srcOrd="0" destOrd="0" presId="urn:microsoft.com/office/officeart/2005/8/layout/pyramid1#1"/>
    <dgm:cxn modelId="{F72C444E-3B2F-4D79-9E64-8CF518EE25B8}" type="presParOf" srcId="{EBA8E306-F5AE-4E48-9B26-621D9AB5F1B2}" destId="{E65A2698-B141-4462-904E-B580440BA3A4}" srcOrd="1" destOrd="0" presId="urn:microsoft.com/office/officeart/2005/8/layout/pyramid1#1"/>
    <dgm:cxn modelId="{AF223A1F-9F75-4980-8185-A3B830AA492D}" type="presParOf" srcId="{3B9EF2FE-A935-420B-BAB1-3F2B651B95BA}" destId="{3D67ACE9-CFB2-4132-B642-B1D1B6CA6A43}" srcOrd="2" destOrd="0" presId="urn:microsoft.com/office/officeart/2005/8/layout/pyramid1#1"/>
    <dgm:cxn modelId="{47DB792C-F46D-4489-97D2-18604C07CB8A}" type="presParOf" srcId="{3D67ACE9-CFB2-4132-B642-B1D1B6CA6A43}" destId="{D7D4BBCF-736C-45E7-969D-6FF438A22B30}" srcOrd="0" destOrd="0" presId="urn:microsoft.com/office/officeart/2005/8/layout/pyramid1#1"/>
    <dgm:cxn modelId="{574B05EC-5254-478C-B4AF-D9A25A563AAA}" type="presParOf" srcId="{3D67ACE9-CFB2-4132-B642-B1D1B6CA6A43}" destId="{51EA77E4-2D91-422E-9513-8EC1DFE6F9B9}" srcOrd="1" destOrd="0" presId="urn:microsoft.com/office/officeart/2005/8/layout/pyramid1#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EFA84-7F33-4B52-A750-ACDD9D9F4032}">
      <dsp:nvSpPr>
        <dsp:cNvPr id="0" name=""/>
        <dsp:cNvSpPr/>
      </dsp:nvSpPr>
      <dsp:spPr>
        <a:xfrm>
          <a:off x="1819488" y="236534"/>
          <a:ext cx="2859908" cy="2859908"/>
        </a:xfrm>
        <a:prstGeom prst="pie">
          <a:avLst>
            <a:gd name="adj1" fmla="val 16200000"/>
            <a:gd name="adj2" fmla="val 1800000"/>
          </a:avLst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主要</a:t>
          </a:r>
          <a:endParaRPr lang="en-US" altLang="zh-CN" sz="2300" b="1" kern="1200" dirty="0">
            <a:latin typeface="腾祥嘉丽准粗圆简" panose="01010104010101010101" pitchFamily="2" charset="-122"/>
            <a:ea typeface="腾祥嘉丽准粗圆简" panose="01010104010101010101" pitchFamily="2" charset="-122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目标</a:t>
          </a:r>
        </a:p>
      </dsp:txBody>
      <dsp:txXfrm>
        <a:off x="3374394" y="764256"/>
        <a:ext cx="970326" cy="953302"/>
      </dsp:txXfrm>
    </dsp:sp>
    <dsp:sp modelId="{F49F05CA-A33F-40C2-95DB-AE6A3D322183}">
      <dsp:nvSpPr>
        <dsp:cNvPr id="0" name=""/>
        <dsp:cNvSpPr/>
      </dsp:nvSpPr>
      <dsp:spPr>
        <a:xfrm>
          <a:off x="1650132" y="314930"/>
          <a:ext cx="2859908" cy="2859908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作战方针</a:t>
          </a:r>
        </a:p>
      </dsp:txBody>
      <dsp:txXfrm>
        <a:off x="2433202" y="2119396"/>
        <a:ext cx="1293768" cy="885209"/>
      </dsp:txXfrm>
    </dsp:sp>
    <dsp:sp modelId="{F2E8E379-929C-4969-B71A-A4789D306B02}">
      <dsp:nvSpPr>
        <dsp:cNvPr id="0" name=""/>
        <dsp:cNvSpPr/>
      </dsp:nvSpPr>
      <dsp:spPr>
        <a:xfrm>
          <a:off x="1650132" y="314930"/>
          <a:ext cx="2859908" cy="2859908"/>
        </a:xfrm>
        <a:prstGeom prst="pie">
          <a:avLst>
            <a:gd name="adj1" fmla="val 9000000"/>
            <a:gd name="adj2" fmla="val 16200000"/>
          </a:avLst>
        </a:prstGeom>
        <a:solidFill>
          <a:srgbClr val="CA411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方式</a:t>
          </a:r>
        </a:p>
      </dsp:txBody>
      <dsp:txXfrm>
        <a:off x="1956550" y="876698"/>
        <a:ext cx="970326" cy="953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64BAD-17CB-432F-A622-83A414C08563}">
      <dsp:nvSpPr>
        <dsp:cNvPr id="0" name=""/>
        <dsp:cNvSpPr/>
      </dsp:nvSpPr>
      <dsp:spPr>
        <a:xfrm>
          <a:off x="965061" y="0"/>
          <a:ext cx="1739544" cy="1036231"/>
        </a:xfrm>
        <a:prstGeom prst="trapezoid">
          <a:avLst>
            <a:gd name="adj" fmla="val 81475"/>
          </a:avLst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封建</a:t>
          </a:r>
          <a:endParaRPr lang="en-US" altLang="zh-CN" sz="2000" kern="12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主义</a:t>
          </a:r>
          <a:endParaRPr lang="zh-CN" altLang="en-US" sz="1800" kern="12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</dsp:txBody>
      <dsp:txXfrm>
        <a:off x="965061" y="0"/>
        <a:ext cx="1739544" cy="1036231"/>
      </dsp:txXfrm>
    </dsp:sp>
    <dsp:sp modelId="{C2B6A942-9FDA-4CB4-8E9D-338D1F9F3E2B}">
      <dsp:nvSpPr>
        <dsp:cNvPr id="0" name=""/>
        <dsp:cNvSpPr/>
      </dsp:nvSpPr>
      <dsp:spPr>
        <a:xfrm>
          <a:off x="551193" y="1036231"/>
          <a:ext cx="2567279" cy="502694"/>
        </a:xfrm>
        <a:prstGeom prst="trapezoid">
          <a:avLst>
            <a:gd name="adj" fmla="val 81475"/>
          </a:avLst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帝国主义</a:t>
          </a:r>
          <a:endParaRPr lang="zh-CN" altLang="en-US" sz="2800" kern="12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</dsp:txBody>
      <dsp:txXfrm>
        <a:off x="1000467" y="1036231"/>
        <a:ext cx="1668731" cy="502694"/>
      </dsp:txXfrm>
    </dsp:sp>
    <dsp:sp modelId="{D7D4BBCF-736C-45E7-969D-6FF438A22B30}">
      <dsp:nvSpPr>
        <dsp:cNvPr id="0" name=""/>
        <dsp:cNvSpPr/>
      </dsp:nvSpPr>
      <dsp:spPr>
        <a:xfrm>
          <a:off x="0" y="1538926"/>
          <a:ext cx="3669667" cy="713101"/>
        </a:xfrm>
        <a:prstGeom prst="trapezoid">
          <a:avLst>
            <a:gd name="adj" fmla="val 81475"/>
          </a:avLst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srgbClr val="F3ECE9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rPr>
            <a:t>官僚资本主义</a:t>
          </a:r>
          <a:endParaRPr lang="zh-CN" altLang="en-US" sz="2800" kern="1200" dirty="0">
            <a:solidFill>
              <a:srgbClr val="F3ECE9"/>
            </a:solidFill>
            <a:latin typeface="二字元煜臣拙宋简" panose="02010604000000000000" pitchFamily="2" charset="-122"/>
            <a:ea typeface="二字元煜臣拙宋简" panose="02010604000000000000" pitchFamily="2" charset="-122"/>
          </a:endParaRPr>
        </a:p>
      </dsp:txBody>
      <dsp:txXfrm>
        <a:off x="642191" y="1538926"/>
        <a:ext cx="2385283" cy="713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#2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土改提高了广大农民的积极性，极大地巩固了人民解放军的大后方，士气高涨。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装备大为改进，缴获了大量敌方的进口武器，还建立了强大的炮兵和工兵，提高了了攻坚能力，打阵地战的经验提升。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国军兵力大为减少，士气低落；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国民党在国统区的反对统治也遭到了广大人民的强烈反对，处境十分孤立。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国军五大集团被分割在西北、中原、华东、华北和东北五个战区，相互间难以配合，导致机动兵力大为减少。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中共在这种有利的情况转变战争形势，准备发起最后的总攻！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A57C-1F35-494F-8BA8-737160D15F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1942</a:t>
            </a:r>
            <a:r>
              <a:rPr lang="zh-CN" altLang="en-US" dirty="0"/>
              <a:t>年毛泽东在延安文艺座谈会提出文艺为工农兵服务的方针。解放区的优秀文艺作品。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4.xml"/><Relationship Id="rId7" Type="http://schemas.openxmlformats.org/officeDocument/2006/relationships/image" Target="../media/image3.emf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0" Type="http://schemas.openxmlformats.org/officeDocument/2006/relationships/tags" Target="../tags/tag25.xml"/><Relationship Id="rId4" Type="http://schemas.openxmlformats.org/officeDocument/2006/relationships/tags" Target="../tags/tag2.xml"/><Relationship Id="rId39" Type="http://schemas.openxmlformats.org/officeDocument/2006/relationships/tags" Target="../tags/tag24.xml"/><Relationship Id="rId38" Type="http://schemas.openxmlformats.org/officeDocument/2006/relationships/tags" Target="../tags/tag23.xml"/><Relationship Id="rId37" Type="http://schemas.openxmlformats.org/officeDocument/2006/relationships/tags" Target="../tags/tag22.xml"/><Relationship Id="rId36" Type="http://schemas.openxmlformats.org/officeDocument/2006/relationships/image" Target="../media/image14.png"/><Relationship Id="rId35" Type="http://schemas.openxmlformats.org/officeDocument/2006/relationships/tags" Target="../tags/tag21.xml"/><Relationship Id="rId34" Type="http://schemas.openxmlformats.org/officeDocument/2006/relationships/image" Target="../media/image13.emf"/><Relationship Id="rId33" Type="http://schemas.openxmlformats.org/officeDocument/2006/relationships/tags" Target="../tags/tag20.xml"/><Relationship Id="rId32" Type="http://schemas.openxmlformats.org/officeDocument/2006/relationships/tags" Target="../tags/tag19.xml"/><Relationship Id="rId31" Type="http://schemas.openxmlformats.org/officeDocument/2006/relationships/tags" Target="../tags/tag18.xml"/><Relationship Id="rId30" Type="http://schemas.openxmlformats.org/officeDocument/2006/relationships/tags" Target="../tags/tag17.xml"/><Relationship Id="rId3" Type="http://schemas.openxmlformats.org/officeDocument/2006/relationships/image" Target="../media/image1.png"/><Relationship Id="rId29" Type="http://schemas.openxmlformats.org/officeDocument/2006/relationships/tags" Target="../tags/tag16.xml"/><Relationship Id="rId28" Type="http://schemas.openxmlformats.org/officeDocument/2006/relationships/image" Target="../media/image12.emf"/><Relationship Id="rId27" Type="http://schemas.openxmlformats.org/officeDocument/2006/relationships/tags" Target="../tags/tag15.xml"/><Relationship Id="rId26" Type="http://schemas.openxmlformats.org/officeDocument/2006/relationships/image" Target="../media/image11.png"/><Relationship Id="rId25" Type="http://schemas.openxmlformats.org/officeDocument/2006/relationships/tags" Target="../tags/tag14.xml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image" Target="../media/image10.emf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9.emf"/><Relationship Id="rId18" Type="http://schemas.openxmlformats.org/officeDocument/2006/relationships/tags" Target="../tags/tag9.xml"/><Relationship Id="rId17" Type="http://schemas.openxmlformats.org/officeDocument/2006/relationships/image" Target="../media/image8.emf"/><Relationship Id="rId16" Type="http://schemas.openxmlformats.org/officeDocument/2006/relationships/tags" Target="../tags/tag8.xml"/><Relationship Id="rId15" Type="http://schemas.openxmlformats.org/officeDocument/2006/relationships/image" Target="../media/image7.emf"/><Relationship Id="rId14" Type="http://schemas.openxmlformats.org/officeDocument/2006/relationships/tags" Target="../tags/tag7.xml"/><Relationship Id="rId13" Type="http://schemas.openxmlformats.org/officeDocument/2006/relationships/image" Target="../media/image6.emf"/><Relationship Id="rId12" Type="http://schemas.openxmlformats.org/officeDocument/2006/relationships/tags" Target="../tags/tag6.xml"/><Relationship Id="rId11" Type="http://schemas.openxmlformats.org/officeDocument/2006/relationships/image" Target="../media/image5.emf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92.xml"/><Relationship Id="rId7" Type="http://schemas.openxmlformats.org/officeDocument/2006/relationships/image" Target="../media/image3.emf"/><Relationship Id="rId6" Type="http://schemas.openxmlformats.org/officeDocument/2006/relationships/tags" Target="../tags/tag91.xml"/><Relationship Id="rId5" Type="http://schemas.openxmlformats.org/officeDocument/2006/relationships/image" Target="../media/image2.png"/><Relationship Id="rId40" Type="http://schemas.openxmlformats.org/officeDocument/2006/relationships/tags" Target="../tags/tag113.xml"/><Relationship Id="rId4" Type="http://schemas.openxmlformats.org/officeDocument/2006/relationships/tags" Target="../tags/tag90.xml"/><Relationship Id="rId39" Type="http://schemas.openxmlformats.org/officeDocument/2006/relationships/tags" Target="../tags/tag112.xml"/><Relationship Id="rId38" Type="http://schemas.openxmlformats.org/officeDocument/2006/relationships/tags" Target="../tags/tag111.xml"/><Relationship Id="rId37" Type="http://schemas.openxmlformats.org/officeDocument/2006/relationships/tags" Target="../tags/tag110.xml"/><Relationship Id="rId36" Type="http://schemas.openxmlformats.org/officeDocument/2006/relationships/image" Target="../media/image14.png"/><Relationship Id="rId35" Type="http://schemas.openxmlformats.org/officeDocument/2006/relationships/tags" Target="../tags/tag109.xml"/><Relationship Id="rId34" Type="http://schemas.openxmlformats.org/officeDocument/2006/relationships/image" Target="../media/image13.emf"/><Relationship Id="rId33" Type="http://schemas.openxmlformats.org/officeDocument/2006/relationships/tags" Target="../tags/tag108.xml"/><Relationship Id="rId32" Type="http://schemas.openxmlformats.org/officeDocument/2006/relationships/tags" Target="../tags/tag107.xml"/><Relationship Id="rId31" Type="http://schemas.openxmlformats.org/officeDocument/2006/relationships/tags" Target="../tags/tag106.xml"/><Relationship Id="rId30" Type="http://schemas.openxmlformats.org/officeDocument/2006/relationships/tags" Target="../tags/tag105.xml"/><Relationship Id="rId3" Type="http://schemas.openxmlformats.org/officeDocument/2006/relationships/image" Target="../media/image1.png"/><Relationship Id="rId29" Type="http://schemas.openxmlformats.org/officeDocument/2006/relationships/tags" Target="../tags/tag104.xml"/><Relationship Id="rId28" Type="http://schemas.openxmlformats.org/officeDocument/2006/relationships/image" Target="../media/image12.emf"/><Relationship Id="rId27" Type="http://schemas.openxmlformats.org/officeDocument/2006/relationships/tags" Target="../tags/tag103.xml"/><Relationship Id="rId26" Type="http://schemas.openxmlformats.org/officeDocument/2006/relationships/image" Target="../media/image11.png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image" Target="../media/image10.emf"/><Relationship Id="rId20" Type="http://schemas.openxmlformats.org/officeDocument/2006/relationships/tags" Target="../tags/tag98.xml"/><Relationship Id="rId2" Type="http://schemas.openxmlformats.org/officeDocument/2006/relationships/tags" Target="../tags/tag89.xml"/><Relationship Id="rId19" Type="http://schemas.openxmlformats.org/officeDocument/2006/relationships/image" Target="../media/image9.emf"/><Relationship Id="rId18" Type="http://schemas.openxmlformats.org/officeDocument/2006/relationships/tags" Target="../tags/tag97.xml"/><Relationship Id="rId17" Type="http://schemas.openxmlformats.org/officeDocument/2006/relationships/image" Target="../media/image8.emf"/><Relationship Id="rId16" Type="http://schemas.openxmlformats.org/officeDocument/2006/relationships/tags" Target="../tags/tag96.xml"/><Relationship Id="rId15" Type="http://schemas.openxmlformats.org/officeDocument/2006/relationships/image" Target="../media/image7.emf"/><Relationship Id="rId14" Type="http://schemas.openxmlformats.org/officeDocument/2006/relationships/tags" Target="../tags/tag95.xml"/><Relationship Id="rId13" Type="http://schemas.openxmlformats.org/officeDocument/2006/relationships/image" Target="../media/image6.emf"/><Relationship Id="rId12" Type="http://schemas.openxmlformats.org/officeDocument/2006/relationships/tags" Target="../tags/tag94.xml"/><Relationship Id="rId11" Type="http://schemas.openxmlformats.org/officeDocument/2006/relationships/image" Target="../media/image5.emf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4.xml"/><Relationship Id="rId7" Type="http://schemas.openxmlformats.org/officeDocument/2006/relationships/image" Target="../media/image16.png"/><Relationship Id="rId6" Type="http://schemas.openxmlformats.org/officeDocument/2006/relationships/tags" Target="../tags/tag33.xml"/><Relationship Id="rId5" Type="http://schemas.openxmlformats.org/officeDocument/2006/relationships/image" Target="../media/image9.emf"/><Relationship Id="rId4" Type="http://schemas.openxmlformats.org/officeDocument/2006/relationships/tags" Target="../tags/tag32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image" Target="../media/image19.emf"/><Relationship Id="rId30" Type="http://schemas.openxmlformats.org/officeDocument/2006/relationships/tags" Target="../tags/tag47.xml"/><Relationship Id="rId3" Type="http://schemas.openxmlformats.org/officeDocument/2006/relationships/image" Target="../media/image15.png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image" Target="../media/image10.emf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image" Target="../media/image13.emf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image" Target="../media/image8.emf"/><Relationship Id="rId20" Type="http://schemas.openxmlformats.org/officeDocument/2006/relationships/tags" Target="../tags/tag40.xml"/><Relationship Id="rId2" Type="http://schemas.openxmlformats.org/officeDocument/2006/relationships/tags" Target="../tags/tag31.xml"/><Relationship Id="rId19" Type="http://schemas.openxmlformats.org/officeDocument/2006/relationships/image" Target="../media/image7.emf"/><Relationship Id="rId18" Type="http://schemas.openxmlformats.org/officeDocument/2006/relationships/tags" Target="../tags/tag39.xml"/><Relationship Id="rId17" Type="http://schemas.openxmlformats.org/officeDocument/2006/relationships/image" Target="../media/image6.emf"/><Relationship Id="rId16" Type="http://schemas.openxmlformats.org/officeDocument/2006/relationships/tags" Target="../tags/tag38.xml"/><Relationship Id="rId15" Type="http://schemas.openxmlformats.org/officeDocument/2006/relationships/image" Target="../media/image5.emf"/><Relationship Id="rId14" Type="http://schemas.openxmlformats.org/officeDocument/2006/relationships/tags" Target="../tags/tag37.xml"/><Relationship Id="rId13" Type="http://schemas.openxmlformats.org/officeDocument/2006/relationships/image" Target="../media/image4.emf"/><Relationship Id="rId12" Type="http://schemas.openxmlformats.org/officeDocument/2006/relationships/tags" Target="../tags/tag36.xml"/><Relationship Id="rId11" Type="http://schemas.openxmlformats.org/officeDocument/2006/relationships/image" Target="../media/image18.png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21750" y="2385695"/>
            <a:ext cx="940435" cy="958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81375" cy="490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3" name="图片 22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811268"/>
            <a:ext cx="2213985" cy="3046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9035" y="1114425"/>
            <a:ext cx="6229985" cy="29889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0"/>
            </p:custDataLst>
          </p:nvPr>
        </p:nvSpPr>
        <p:spPr>
          <a:xfrm>
            <a:off x="2718814" y="1714881"/>
            <a:ext cx="5669280" cy="108799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43910" cy="490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19" name="图片 18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7"/>
            </p:custDataLst>
          </p:nvPr>
        </p:nvSpPr>
        <p:spPr>
          <a:xfrm rot="21240000">
            <a:off x="3728391" y="1628617"/>
            <a:ext cx="3883580" cy="101772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9083636" y="2958975"/>
            <a:ext cx="1197583" cy="1823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4521027" y="3600413"/>
            <a:ext cx="950676" cy="130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6759919" y="3748059"/>
            <a:ext cx="987772" cy="1131323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64090" y="2212637"/>
            <a:ext cx="2059338" cy="2588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04691" y="862583"/>
            <a:ext cx="1589878" cy="156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04694" y="1550906"/>
            <a:ext cx="1557884" cy="1587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627752" y="1858125"/>
            <a:ext cx="1023188" cy="947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09340" y="459366"/>
            <a:ext cx="1357875" cy="1186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344946" y="3624138"/>
            <a:ext cx="1023188" cy="947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 cstate="screen"/>
          <a:stretch>
            <a:fillRect/>
          </a:stretch>
        </p:blipFill>
        <p:spPr>
          <a:xfrm>
            <a:off x="9862578" y="251329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465805" y="862330"/>
            <a:ext cx="1610995" cy="1214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2"/>
            </p:custDataLst>
          </p:nvPr>
        </p:nvSpPr>
        <p:spPr>
          <a:xfrm>
            <a:off x="1483592" y="968309"/>
            <a:ext cx="1575421" cy="62484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24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3743008" y="5690643"/>
            <a:ext cx="4705985" cy="93812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image" Target="../media/image20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image" Target="../media/image9.emf"/><Relationship Id="rId5" Type="http://schemas.openxmlformats.org/officeDocument/2006/relationships/tags" Target="../tags/tag147.xml"/><Relationship Id="rId4" Type="http://schemas.openxmlformats.org/officeDocument/2006/relationships/image" Target="../media/image10.emf"/><Relationship Id="rId3" Type="http://schemas.openxmlformats.org/officeDocument/2006/relationships/tags" Target="../tags/tag146.xml"/><Relationship Id="rId2" Type="http://schemas.openxmlformats.org/officeDocument/2006/relationships/image" Target="../media/image46.jpe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.png"/><Relationship Id="rId12" Type="http://schemas.openxmlformats.org/officeDocument/2006/relationships/tags" Target="../tags/tag152.xml"/><Relationship Id="rId11" Type="http://schemas.openxmlformats.org/officeDocument/2006/relationships/image" Target="../media/image15.png"/><Relationship Id="rId10" Type="http://schemas.openxmlformats.org/officeDocument/2006/relationships/tags" Target="../tags/tag151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audio" Target="../media/audio2.wav"/><Relationship Id="rId7" Type="http://schemas.openxmlformats.org/officeDocument/2006/relationships/image" Target="../media/image10.emf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image" Target="../media/image9.emf"/><Relationship Id="rId3" Type="http://schemas.openxmlformats.org/officeDocument/2006/relationships/tags" Target="../tags/tag153.xml"/><Relationship Id="rId2" Type="http://schemas.openxmlformats.org/officeDocument/2006/relationships/image" Target="../media/image48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image" Target="../media/image10.emf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image" Target="../media/image9.emf"/><Relationship Id="rId2" Type="http://schemas.openxmlformats.org/officeDocument/2006/relationships/tags" Target="../tags/tag156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image" Target="../media/image9.emf"/><Relationship Id="rId5" Type="http://schemas.openxmlformats.org/officeDocument/2006/relationships/tags" Target="../tags/tag161.xml"/><Relationship Id="rId4" Type="http://schemas.openxmlformats.org/officeDocument/2006/relationships/image" Target="../media/image31.png"/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1" Type="http://schemas.openxmlformats.org/officeDocument/2006/relationships/slideLayout" Target="../slideLayouts/slideLayout7.xml"/><Relationship Id="rId10" Type="http://schemas.openxmlformats.org/officeDocument/2006/relationships/audio" Target="../media/audio2.wav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image" Target="../media/image9.emf"/><Relationship Id="rId6" Type="http://schemas.openxmlformats.org/officeDocument/2006/relationships/tags" Target="../tags/tag16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image" Target="../media/image10.emf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image" Target="../media/image15.png"/><Relationship Id="rId7" Type="http://schemas.openxmlformats.org/officeDocument/2006/relationships/tags" Target="../tags/tag124.xml"/><Relationship Id="rId6" Type="http://schemas.openxmlformats.org/officeDocument/2006/relationships/image" Target="../media/image18.png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38.xml"/><Relationship Id="rId30" Type="http://schemas.openxmlformats.org/officeDocument/2006/relationships/image" Target="../media/image28.png"/><Relationship Id="rId3" Type="http://schemas.openxmlformats.org/officeDocument/2006/relationships/tags" Target="../tags/tag122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tags" Target="../tags/tag137.xml"/><Relationship Id="rId26" Type="http://schemas.openxmlformats.org/officeDocument/2006/relationships/image" Target="../media/image25.emf"/><Relationship Id="rId25" Type="http://schemas.openxmlformats.org/officeDocument/2006/relationships/tags" Target="../tags/tag136.xml"/><Relationship Id="rId24" Type="http://schemas.openxmlformats.org/officeDocument/2006/relationships/tags" Target="../tags/tag135.xml"/><Relationship Id="rId23" Type="http://schemas.openxmlformats.org/officeDocument/2006/relationships/image" Target="../media/image24.emf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image" Target="../media/image23.emf"/><Relationship Id="rId2" Type="http://schemas.openxmlformats.org/officeDocument/2006/relationships/image" Target="../media/image1.png"/><Relationship Id="rId19" Type="http://schemas.openxmlformats.org/officeDocument/2006/relationships/tags" Target="../tags/tag132.xml"/><Relationship Id="rId18" Type="http://schemas.openxmlformats.org/officeDocument/2006/relationships/image" Target="../media/image19.emf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image" Target="../media/image10.emf"/><Relationship Id="rId11" Type="http://schemas.openxmlformats.org/officeDocument/2006/relationships/tags" Target="../tags/tag126.xml"/><Relationship Id="rId10" Type="http://schemas.openxmlformats.org/officeDocument/2006/relationships/image" Target="../media/image9.emf"/><Relationship Id="rId1" Type="http://schemas.openxmlformats.org/officeDocument/2006/relationships/tags" Target="../tags/tag1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59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31.png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image" Target="../media/image10.emf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image" Target="../media/image9.emf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../media/image10.emf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../media/image9.emf"/><Relationship Id="rId3" Type="http://schemas.openxmlformats.org/officeDocument/2006/relationships/tags" Target="../tags/tag174.xml"/><Relationship Id="rId2" Type="http://schemas.openxmlformats.org/officeDocument/2006/relationships/image" Target="../media/image6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image" Target="../media/image9.emf"/><Relationship Id="rId4" Type="http://schemas.openxmlformats.org/officeDocument/2006/relationships/tags" Target="../tags/tag181.xml"/><Relationship Id="rId3" Type="http://schemas.openxmlformats.org/officeDocument/2006/relationships/image" Target="../media/image10.emf"/><Relationship Id="rId2" Type="http://schemas.openxmlformats.org/officeDocument/2006/relationships/tags" Target="../tags/tag180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5.png"/><Relationship Id="rId11" Type="http://schemas.openxmlformats.org/officeDocument/2006/relationships/tags" Target="../tags/tag186.xml"/><Relationship Id="rId10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79.png"/><Relationship Id="rId1" Type="http://schemas.openxmlformats.org/officeDocument/2006/relationships/tags" Target="../tags/tag18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92.xml"/><Relationship Id="rId7" Type="http://schemas.openxmlformats.org/officeDocument/2006/relationships/image" Target="../media/image5.emf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image" Target="../media/image11.png"/><Relationship Id="rId3" Type="http://schemas.openxmlformats.org/officeDocument/2006/relationships/tags" Target="../tags/tag189.xml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203.xml"/><Relationship Id="rId25" Type="http://schemas.openxmlformats.org/officeDocument/2006/relationships/image" Target="../media/image84.png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image" Target="../media/image83.emf"/><Relationship Id="rId21" Type="http://schemas.openxmlformats.org/officeDocument/2006/relationships/tags" Target="../tags/tag200.xml"/><Relationship Id="rId20" Type="http://schemas.openxmlformats.org/officeDocument/2006/relationships/image" Target="../media/image82.emf"/><Relationship Id="rId2" Type="http://schemas.openxmlformats.org/officeDocument/2006/relationships/image" Target="../media/image80.emf"/><Relationship Id="rId19" Type="http://schemas.openxmlformats.org/officeDocument/2006/relationships/tags" Target="../tags/tag199.xml"/><Relationship Id="rId18" Type="http://schemas.openxmlformats.org/officeDocument/2006/relationships/image" Target="../media/image81.emf"/><Relationship Id="rId17" Type="http://schemas.openxmlformats.org/officeDocument/2006/relationships/tags" Target="../tags/tag198.xml"/><Relationship Id="rId16" Type="http://schemas.openxmlformats.org/officeDocument/2006/relationships/image" Target="../media/image13.emf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image" Target="../media/image10.emf"/><Relationship Id="rId10" Type="http://schemas.openxmlformats.org/officeDocument/2006/relationships/tags" Target="../tags/tag193.xml"/><Relationship Id="rId1" Type="http://schemas.openxmlformats.org/officeDocument/2006/relationships/tags" Target="../tags/tag188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208.xml"/><Relationship Id="rId7" Type="http://schemas.openxmlformats.org/officeDocument/2006/relationships/image" Target="../media/image82.emf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image" Target="../media/image25.emf"/><Relationship Id="rId3" Type="http://schemas.openxmlformats.org/officeDocument/2006/relationships/tags" Target="../tags/tag205.xml"/><Relationship Id="rId2" Type="http://schemas.openxmlformats.org/officeDocument/2006/relationships/image" Target="../media/image80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14.xml"/><Relationship Id="rId17" Type="http://schemas.openxmlformats.org/officeDocument/2006/relationships/image" Target="../media/image13.emf"/><Relationship Id="rId16" Type="http://schemas.openxmlformats.org/officeDocument/2006/relationships/tags" Target="../tags/tag213.xml"/><Relationship Id="rId15" Type="http://schemas.openxmlformats.org/officeDocument/2006/relationships/image" Target="../media/image81.emf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image" Target="../media/image10.emf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219.xml"/><Relationship Id="rId7" Type="http://schemas.openxmlformats.org/officeDocument/2006/relationships/image" Target="../media/image82.emf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image" Target="../media/image25.emf"/><Relationship Id="rId3" Type="http://schemas.openxmlformats.org/officeDocument/2006/relationships/tags" Target="../tags/tag216.xml"/><Relationship Id="rId2" Type="http://schemas.openxmlformats.org/officeDocument/2006/relationships/image" Target="../media/image80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25.xml"/><Relationship Id="rId17" Type="http://schemas.openxmlformats.org/officeDocument/2006/relationships/image" Target="../media/image13.emf"/><Relationship Id="rId16" Type="http://schemas.openxmlformats.org/officeDocument/2006/relationships/tags" Target="../tags/tag224.xml"/><Relationship Id="rId15" Type="http://schemas.openxmlformats.org/officeDocument/2006/relationships/image" Target="../media/image81.emf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image" Target="../media/image10.emf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1.sv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10.emf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9.emf"/><Relationship Id="rId2" Type="http://schemas.openxmlformats.org/officeDocument/2006/relationships/tags" Target="../tags/tag13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5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4220" y="6363970"/>
            <a:ext cx="113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加油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793" y="1196132"/>
            <a:ext cx="3237257" cy="185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44" y="980943"/>
            <a:ext cx="3401863" cy="304826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3" y="510827"/>
            <a:ext cx="5722391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653840" y="2379298"/>
            <a:ext cx="2581102" cy="15240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4975090"/>
            <a:ext cx="3874665" cy="2571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505075" y="4679636"/>
            <a:ext cx="2795303" cy="1650522"/>
          </a:xfrm>
          <a:prstGeom prst="rect">
            <a:avLst/>
          </a:prstGeom>
        </p:spPr>
      </p:pic>
      <p:pic>
        <p:nvPicPr>
          <p:cNvPr id="10" name="图片 9" descr="打架 (1)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858739" y="4000597"/>
            <a:ext cx="899736" cy="1653532"/>
          </a:xfrm>
          <a:prstGeom prst="rect">
            <a:avLst/>
          </a:prstGeom>
        </p:spPr>
      </p:pic>
      <p:pic>
        <p:nvPicPr>
          <p:cNvPr id="11" name="图片 10" descr="打架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821332" y="3919495"/>
            <a:ext cx="1155209" cy="1815736"/>
          </a:xfrm>
          <a:prstGeom prst="rect">
            <a:avLst/>
          </a:prstGeom>
        </p:spPr>
      </p:pic>
      <p:sp>
        <p:nvSpPr>
          <p:cNvPr id="12" name="左中括号 11"/>
          <p:cNvSpPr/>
          <p:nvPr/>
        </p:nvSpPr>
        <p:spPr>
          <a:xfrm>
            <a:off x="4907091" y="2141853"/>
            <a:ext cx="289832" cy="1524044"/>
          </a:xfrm>
          <a:prstGeom prst="leftBracke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96923" y="2214761"/>
            <a:ext cx="2018960" cy="492578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解放区的土改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34942" y="3083391"/>
            <a:ext cx="2018960" cy="4925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国统区的统治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左中括号 14"/>
          <p:cNvSpPr/>
          <p:nvPr/>
        </p:nvSpPr>
        <p:spPr>
          <a:xfrm>
            <a:off x="4947183" y="4486616"/>
            <a:ext cx="367768" cy="1774089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66633" y="4584889"/>
            <a:ext cx="2018960" cy="4925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战略进攻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65546" y="5166298"/>
            <a:ext cx="2018960" cy="4925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战略决战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65546" y="5693631"/>
            <a:ext cx="2018960" cy="4925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战略决胜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84506" y="4600575"/>
            <a:ext cx="2762250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刘邓大军挺进大别山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84506" y="5177967"/>
            <a:ext cx="1583269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三大战役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84506" y="5654402"/>
            <a:ext cx="1583269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渡江战役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6833" y="1896156"/>
            <a:ext cx="4014490" cy="264887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" y="1502453"/>
            <a:ext cx="1555029" cy="1555029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 flipV="1">
            <a:off x="0" y="3919496"/>
            <a:ext cx="7253902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图片 34" descr="红色小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601" y="1848379"/>
            <a:ext cx="1433155" cy="2027254"/>
          </a:xfrm>
          <a:prstGeom prst="rect">
            <a:avLst/>
          </a:prstGeom>
        </p:spPr>
      </p:pic>
      <p:pic>
        <p:nvPicPr>
          <p:cNvPr id="36" name="图片 35" descr="蓝色小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6636" y="1848379"/>
            <a:ext cx="1433155" cy="2027254"/>
          </a:xfrm>
          <a:prstGeom prst="rect">
            <a:avLst/>
          </a:prstGeom>
        </p:spPr>
      </p:pic>
      <p:pic>
        <p:nvPicPr>
          <p:cNvPr id="26" name="图形 5" descr="竖起的大拇指手势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1530" y="860668"/>
            <a:ext cx="914400" cy="914400"/>
          </a:xfrm>
          <a:prstGeom prst="rect">
            <a:avLst/>
          </a:prstGeom>
        </p:spPr>
      </p:pic>
      <p:pic>
        <p:nvPicPr>
          <p:cNvPr id="29" name="图形 9" descr="竖起的大拇指手势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450155" y="1045253"/>
            <a:ext cx="914400" cy="91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6872"/>
            <a:ext cx="620518" cy="620518"/>
          </a:xfrm>
          <a:prstGeom prst="rect">
            <a:avLst/>
          </a:prstGeom>
        </p:spPr>
      </p:pic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36" y="423610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6" y="865862"/>
            <a:ext cx="12185193" cy="585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（一）民心大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pk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解放区的土改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）土地政策：实行           的土地政策。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）土地纲领：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内容：没收地主土地，废除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封建剥削的土地制度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，实行耕者有其田，按照农村人口平均分配土地。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）土改总路线：依靠      ，团结    ，有步骤、有分别地消灭封建性剥削的土地制度，发展农业生产。  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）结果：解放区的土地改革历时一年多顺利完成，广大农民分得了土地、房屋、粮食和衣物。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）意义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解放区的土地改革，使农村的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阶级关系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土地占有状况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发生了根本性变化，激发 了农民                 。翻身农民踊跃参军参战，为                  提供了重要的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人力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物力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保障。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国统区的统治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2424394" y="2432576"/>
            <a:ext cx="149038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1957669" y="2907104"/>
            <a:ext cx="231905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919444" y="3383281"/>
            <a:ext cx="94745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2738719" y="4271389"/>
            <a:ext cx="766481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4276725" y="4271387"/>
            <a:ext cx="476250" cy="457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9796743" y="5619749"/>
            <a:ext cx="2195231" cy="494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3158939" y="6099700"/>
            <a:ext cx="2235572" cy="4572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009184" y="2055325"/>
            <a:ext cx="232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耕者有其田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9184" y="2556085"/>
            <a:ext cx="232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中国土地法大纲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2772" y="2960272"/>
            <a:ext cx="232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1947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50123" y="3871271"/>
            <a:ext cx="1038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贫雇农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95389" y="3909313"/>
            <a:ext cx="1038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中农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88267" y="5270359"/>
            <a:ext cx="2612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革命和生产的积极性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4565" y="5745312"/>
            <a:ext cx="2612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人民解放战争的胜利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8935" y="1007918"/>
            <a:ext cx="2535669" cy="2398222"/>
          </a:xfrm>
          <a:prstGeom prst="ellipse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十年内战时期</a:t>
            </a:r>
            <a:endParaRPr lang="en-US" altLang="zh-CN" sz="20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1927-1937</a:t>
            </a:r>
            <a:r>
              <a:rPr lang="zh-CN" altLang="en-US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en-US" altLang="zh-CN" sz="20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打土豪</a:t>
            </a:r>
            <a:endParaRPr lang="en-US" altLang="zh-CN" sz="28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分田地</a:t>
            </a:r>
            <a:endParaRPr lang="zh-CN" altLang="en-US" sz="28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806470" y="879092"/>
            <a:ext cx="2535669" cy="2481289"/>
          </a:xfrm>
          <a:prstGeom prst="ellipse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抗日战争时期</a:t>
            </a:r>
            <a:endParaRPr lang="en-US" altLang="zh-CN" sz="20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1937-1945</a:t>
            </a:r>
            <a:r>
              <a:rPr lang="zh-CN" altLang="en-US" sz="20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en-US" altLang="zh-CN" sz="20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减租减息</a:t>
            </a:r>
            <a:endParaRPr lang="zh-CN" altLang="en-US" sz="28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6872"/>
            <a:ext cx="620518" cy="620518"/>
          </a:xfrm>
          <a:prstGeom prst="rect">
            <a:avLst/>
          </a:prstGeom>
        </p:spPr>
      </p:pic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68" y="416872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7" y="865862"/>
            <a:ext cx="6089194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（二）实力大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pk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战略进攻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刘邓大军挺进大别山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指挥者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部队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意义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千里挺进大别山，直接威胁到    和    ；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揭开了              。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lum contrast="6000"/>
          </a:blip>
          <a:stretch>
            <a:fillRect/>
          </a:stretch>
        </p:blipFill>
        <p:spPr>
          <a:xfrm>
            <a:off x="9633266" y="1461912"/>
            <a:ext cx="2558734" cy="1772493"/>
          </a:xfrm>
          <a:prstGeom prst="rect">
            <a:avLst/>
          </a:prstGeom>
          <a:ln w="3175">
            <a:noFill/>
          </a:ln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8627745" y="4551045"/>
            <a:ext cx="3401695" cy="4908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544" y="4487868"/>
            <a:ext cx="4513500" cy="602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76673" y="4194895"/>
            <a:ext cx="1741224" cy="2650923"/>
          </a:xfrm>
          <a:prstGeom prst="rect">
            <a:avLst/>
          </a:prstGeom>
        </p:spPr>
      </p:pic>
      <p:pic>
        <p:nvPicPr>
          <p:cNvPr id="26" name="图片 25" descr="图片包含 黑色, 服装&#10;&#10;已生成高可信度的说明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81569" y="4701068"/>
            <a:ext cx="1559816" cy="2144749"/>
          </a:xfrm>
          <a:prstGeom prst="rect">
            <a:avLst/>
          </a:prstGeom>
        </p:spPr>
      </p:pic>
      <p:sp>
        <p:nvSpPr>
          <p:cNvPr id="33" name="任意多边形: 形状 32"/>
          <p:cNvSpPr/>
          <p:nvPr/>
        </p:nvSpPr>
        <p:spPr>
          <a:xfrm flipV="1">
            <a:off x="3616386" y="2455576"/>
            <a:ext cx="5723557" cy="8376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 flipV="1">
            <a:off x="4065913" y="3597346"/>
            <a:ext cx="528131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 flipV="1">
            <a:off x="5016587" y="3597346"/>
            <a:ext cx="52813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flipV="1">
            <a:off x="987479" y="4184216"/>
            <a:ext cx="211495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674452" y="2112230"/>
            <a:ext cx="5823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1947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年夏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刘伯承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邓小平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晋冀鲁豫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解放军主力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845289" y="3196721"/>
            <a:ext cx="969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武汉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54333" y="3214492"/>
            <a:ext cx="923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87479" y="3767752"/>
            <a:ext cx="232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战略进攻的序幕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0827" y="5533072"/>
            <a:ext cx="723897" cy="843912"/>
          </a:xfrm>
          <a:prstGeom prst="rect">
            <a:avLst/>
          </a:prstGeom>
          <a:solidFill>
            <a:srgbClr val="E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9168" y="5191112"/>
            <a:ext cx="723897" cy="1190630"/>
          </a:xfrm>
          <a:prstGeom prst="rect">
            <a:avLst/>
          </a:prstGeom>
          <a:solidFill>
            <a:srgbClr val="E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76209" y="3886199"/>
            <a:ext cx="723897" cy="2490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435926" y="4217670"/>
            <a:ext cx="723897" cy="2159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247190" y="4356639"/>
            <a:ext cx="885506" cy="1190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853442" y="4000483"/>
            <a:ext cx="885506" cy="11906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876209" y="2701310"/>
            <a:ext cx="885505" cy="11906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469581" y="3020507"/>
            <a:ext cx="885505" cy="11906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3314" y="5534025"/>
            <a:ext cx="979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1946.6</a:t>
            </a:r>
            <a:endParaRPr lang="en-US" altLang="zh-CN" sz="1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内战</a:t>
            </a:r>
            <a:endParaRPr lang="en-US" altLang="zh-CN" sz="1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爆发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5511" y="5535930"/>
            <a:ext cx="994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1947.5</a:t>
            </a:r>
            <a:endParaRPr lang="en-US" altLang="zh-CN" sz="1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孟良崮战役后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15429" y="5497296"/>
            <a:ext cx="979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1946.6</a:t>
            </a:r>
            <a:endParaRPr lang="en-US" altLang="zh-CN" sz="1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内战</a:t>
            </a:r>
            <a:endParaRPr lang="en-US" altLang="zh-CN" sz="1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爆发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67420" y="5548207"/>
            <a:ext cx="994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1947.5</a:t>
            </a:r>
            <a:endParaRPr lang="en-US" altLang="zh-CN" sz="1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孟良崮战役后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08885" y="4663439"/>
            <a:ext cx="723897" cy="1713545"/>
          </a:xfrm>
          <a:prstGeom prst="rect">
            <a:avLst/>
          </a:prstGeom>
          <a:solidFill>
            <a:srgbClr val="E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60870" y="5811024"/>
            <a:ext cx="723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1948</a:t>
            </a:r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年秋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428250" y="3496624"/>
            <a:ext cx="885506" cy="119062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981584" y="4356638"/>
            <a:ext cx="723897" cy="2020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08754" y="5800370"/>
            <a:ext cx="723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1948</a:t>
            </a:r>
            <a:r>
              <a:rPr lang="zh-CN" altLang="en-US" sz="1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年秋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014710" y="3175309"/>
            <a:ext cx="885505" cy="1190629"/>
          </a:xfrm>
          <a:prstGeom prst="rect">
            <a:avLst/>
          </a:prstGeom>
        </p:spPr>
      </p:pic>
      <p:cxnSp>
        <p:nvCxnSpPr>
          <p:cNvPr id="23" name="直接连接符 22"/>
          <p:cNvCxnSpPr>
            <a:endCxn id="3" idx="0"/>
          </p:cNvCxnSpPr>
          <p:nvPr/>
        </p:nvCxnSpPr>
        <p:spPr>
          <a:xfrm flipV="1">
            <a:off x="1571966" y="5191112"/>
            <a:ext cx="1639151" cy="341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" idx="0"/>
            <a:endCxn id="14" idx="0"/>
          </p:cNvCxnSpPr>
          <p:nvPr/>
        </p:nvCxnSpPr>
        <p:spPr>
          <a:xfrm flipV="1">
            <a:off x="3211117" y="4663439"/>
            <a:ext cx="1559717" cy="5276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" idx="0"/>
          </p:cNvCxnSpPr>
          <p:nvPr/>
        </p:nvCxnSpPr>
        <p:spPr>
          <a:xfrm>
            <a:off x="8173033" y="3897853"/>
            <a:ext cx="1624842" cy="3198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7" idx="0"/>
          </p:cNvCxnSpPr>
          <p:nvPr/>
        </p:nvCxnSpPr>
        <p:spPr>
          <a:xfrm>
            <a:off x="9740909" y="4217670"/>
            <a:ext cx="1602624" cy="1389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664958" y="2557807"/>
            <a:ext cx="1538487" cy="147763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攻守</a:t>
            </a:r>
            <a:endParaRPr lang="en-US" altLang="zh-CN" sz="2800" dirty="0">
              <a:solidFill>
                <a:schemeClr val="bg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易位</a:t>
            </a:r>
            <a:endParaRPr lang="zh-CN" altLang="en-US" sz="2800" dirty="0">
              <a:solidFill>
                <a:schemeClr val="bg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9" name="箭头: 上 38"/>
          <p:cNvSpPr/>
          <p:nvPr/>
        </p:nvSpPr>
        <p:spPr>
          <a:xfrm>
            <a:off x="1103042" y="2100889"/>
            <a:ext cx="979995" cy="2148840"/>
          </a:xfrm>
          <a:prstGeom prst="upArrow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士气高涨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5" name="箭头: 上 54"/>
          <p:cNvSpPr/>
          <p:nvPr/>
        </p:nvSpPr>
        <p:spPr>
          <a:xfrm>
            <a:off x="2725159" y="1724009"/>
            <a:ext cx="979995" cy="2148840"/>
          </a:xfrm>
          <a:prstGeom prst="upArrow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后方巩固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6" name="箭头: 上 55"/>
          <p:cNvSpPr/>
          <p:nvPr/>
        </p:nvSpPr>
        <p:spPr>
          <a:xfrm>
            <a:off x="4280835" y="1231574"/>
            <a:ext cx="979995" cy="2148840"/>
          </a:xfrm>
          <a:prstGeom prst="upArrow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战术提升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7" name="箭头: 下 56"/>
          <p:cNvSpPr/>
          <p:nvPr/>
        </p:nvSpPr>
        <p:spPr>
          <a:xfrm>
            <a:off x="10680601" y="922218"/>
            <a:ext cx="800064" cy="245819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机动兵力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8" name="箭头: 下 57"/>
          <p:cNvSpPr/>
          <p:nvPr/>
        </p:nvSpPr>
        <p:spPr>
          <a:xfrm>
            <a:off x="9417887" y="680730"/>
            <a:ext cx="816924" cy="232896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危机四伏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9" name="箭头: 下 58"/>
          <p:cNvSpPr/>
          <p:nvPr/>
        </p:nvSpPr>
        <p:spPr>
          <a:xfrm>
            <a:off x="8155173" y="537238"/>
            <a:ext cx="816924" cy="232896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士气低落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04875" y="1514475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+1000</a:t>
            </a:r>
            <a:endParaRPr lang="zh-CN" altLang="en-US" dirty="0">
              <a:solidFill>
                <a:srgbClr val="FF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6516" y="1159993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+1000</a:t>
            </a:r>
            <a:endParaRPr lang="zh-CN" altLang="en-US" dirty="0">
              <a:solidFill>
                <a:srgbClr val="FF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97072" y="933717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+1000</a:t>
            </a:r>
            <a:endParaRPr lang="zh-CN" altLang="en-US" dirty="0">
              <a:solidFill>
                <a:srgbClr val="FF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84290" y="2379111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-1000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836034" y="2734519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-1000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236757" y="3263626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-1000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0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8515450" y="6366945"/>
            <a:ext cx="3676549" cy="49085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" y="6296783"/>
            <a:ext cx="4811719" cy="6027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59376" y="6347009"/>
            <a:ext cx="4750553" cy="51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0" grpId="0"/>
      <p:bldP spid="11" grpId="0"/>
      <p:bldP spid="12" grpId="0"/>
      <p:bldP spid="13" grpId="0"/>
      <p:bldP spid="14" grpId="0" animBg="1"/>
      <p:bldP spid="15" grpId="0"/>
      <p:bldP spid="17" grpId="0" animBg="1"/>
      <p:bldP spid="18" grpId="0"/>
      <p:bldP spid="33" grpId="0" animBg="1"/>
      <p:bldP spid="39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20" grpId="0"/>
      <p:bldP spid="32" grpId="0"/>
      <p:bldP spid="34" grpId="0"/>
      <p:bldP spid="35" grpId="0"/>
      <p:bldP spid="36" grpId="0"/>
      <p:bldP spid="37" grpId="0"/>
      <p:bldP spid="38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4775278" y="1523206"/>
            <a:ext cx="2482839" cy="55884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F6728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Showcard Gothic" panose="04020904020102020604" pitchFamily="82" charset="0"/>
                <a:ea typeface="潮字社国风冉宋简-闪" panose="02010604000000000000" pitchFamily="2" charset="-122"/>
              </a:rPr>
              <a:t>Round 1</a:t>
            </a:r>
            <a:endParaRPr lang="zh-CN" altLang="en-US" sz="2400" dirty="0">
              <a:latin typeface="Showcard Gothic" panose="04020904020102020604" pitchFamily="82" charset="0"/>
              <a:ea typeface="潮字社国风冉宋简-闪" panose="02010604000000000000" pitchFamily="2" charset="-122"/>
            </a:endParaRPr>
          </a:p>
        </p:txBody>
      </p:sp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4782067" y="2854117"/>
            <a:ext cx="2482839" cy="55884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F6728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Showcard Gothic" panose="04020904020102020604" pitchFamily="82" charset="0"/>
                <a:ea typeface="潮字社国风冉宋简-闪" panose="02010604000000000000" pitchFamily="2" charset="-122"/>
              </a:rPr>
              <a:t>Round 2</a:t>
            </a:r>
            <a:endParaRPr lang="zh-CN" altLang="en-US" sz="2400" dirty="0">
              <a:latin typeface="Showcard Gothic" panose="04020904020102020604" pitchFamily="82" charset="0"/>
              <a:ea typeface="潮字社国风冉宋简-闪" panose="02010604000000000000" pitchFamily="2" charset="-122"/>
            </a:endParaRPr>
          </a:p>
        </p:txBody>
      </p:sp>
      <p:sp>
        <p:nvSpPr>
          <p:cNvPr id="6" name="Freeform 528"/>
          <p:cNvSpPr>
            <a:spLocks noEditPoints="1"/>
          </p:cNvSpPr>
          <p:nvPr/>
        </p:nvSpPr>
        <p:spPr bwMode="auto">
          <a:xfrm>
            <a:off x="4812564" y="4395382"/>
            <a:ext cx="2482839" cy="55884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F6728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Showcard Gothic" panose="04020904020102020604" pitchFamily="82" charset="0"/>
                <a:ea typeface="潮字社国风冉宋简-闪" panose="02010604000000000000" pitchFamily="2" charset="-122"/>
              </a:rPr>
              <a:t>Round 3</a:t>
            </a:r>
            <a:endParaRPr lang="zh-CN" altLang="en-US" sz="2400" dirty="0">
              <a:latin typeface="Showcard Gothic" panose="04020904020102020604" pitchFamily="82" charset="0"/>
              <a:ea typeface="潮字社国风冉宋简-闪" panose="02010604000000000000" pitchFamily="2" charset="-122"/>
            </a:endParaRPr>
          </a:p>
        </p:txBody>
      </p:sp>
      <p:sp>
        <p:nvSpPr>
          <p:cNvPr id="8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2224429" y="5807622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355C7D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2224429" y="5395312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2224429" y="4987276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F8B195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2293135" y="4601913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908FB2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" name="图片 11" descr="打架 (1)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 flipH="1">
            <a:off x="7538627" y="1557055"/>
            <a:ext cx="1960882" cy="3603704"/>
          </a:xfrm>
          <a:prstGeom prst="rect">
            <a:avLst/>
          </a:prstGeom>
        </p:spPr>
      </p:pic>
      <p:pic>
        <p:nvPicPr>
          <p:cNvPr id="13" name="图片 12" descr="打架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flipH="1">
            <a:off x="2142136" y="1363634"/>
            <a:ext cx="2324236" cy="3653191"/>
          </a:xfrm>
          <a:prstGeom prst="rect">
            <a:avLst/>
          </a:prstGeom>
        </p:spPr>
      </p:pic>
      <p:sp>
        <p:nvSpPr>
          <p:cNvPr id="14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7925360" y="5807622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355C7D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7925360" y="5395312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F67280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5" descr="e7d195523061f1c0deeec63e560781cfd59afb0ea006f2a87ABB68BF51EA6619813959095094C18C62A12F549504892A4AAA8C1554C6663626E05CA27F281A14E6983772AFC3FB97135759321DEA3D70FCBB1C025992BFC0FA5A40C29E259826546A1854793C7A7408AA3835FD9263034B619AE97C03FCCD7289C9E41DE519746E0A5684C9C2CDC52011687CE7E5869E"/>
          <p:cNvSpPr/>
          <p:nvPr/>
        </p:nvSpPr>
        <p:spPr bwMode="auto">
          <a:xfrm>
            <a:off x="7925360" y="4987276"/>
            <a:ext cx="1574149" cy="558846"/>
          </a:xfrm>
          <a:custGeom>
            <a:avLst/>
            <a:gdLst>
              <a:gd name="T0" fmla="*/ 17 w 618"/>
              <a:gd name="T1" fmla="*/ 170 h 377"/>
              <a:gd name="T2" fmla="*/ 278 w 618"/>
              <a:gd name="T3" fmla="*/ 11 h 377"/>
              <a:gd name="T4" fmla="*/ 344 w 618"/>
              <a:gd name="T5" fmla="*/ 13 h 377"/>
              <a:gd name="T6" fmla="*/ 597 w 618"/>
              <a:gd name="T7" fmla="*/ 167 h 377"/>
              <a:gd name="T8" fmla="*/ 601 w 618"/>
              <a:gd name="T9" fmla="*/ 208 h 377"/>
              <a:gd name="T10" fmla="*/ 340 w 618"/>
              <a:gd name="T11" fmla="*/ 367 h 377"/>
              <a:gd name="T12" fmla="*/ 274 w 618"/>
              <a:gd name="T13" fmla="*/ 364 h 377"/>
              <a:gd name="T14" fmla="*/ 21 w 618"/>
              <a:gd name="T15" fmla="*/ 210 h 377"/>
              <a:gd name="T16" fmla="*/ 17 w 618"/>
              <a:gd name="T17" fmla="*/ 17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8" h="377">
                <a:moveTo>
                  <a:pt x="17" y="170"/>
                </a:moveTo>
                <a:cubicBezTo>
                  <a:pt x="278" y="11"/>
                  <a:pt x="278" y="11"/>
                  <a:pt x="278" y="11"/>
                </a:cubicBezTo>
                <a:cubicBezTo>
                  <a:pt x="295" y="0"/>
                  <a:pt x="325" y="1"/>
                  <a:pt x="344" y="13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17" y="179"/>
                  <a:pt x="618" y="197"/>
                  <a:pt x="601" y="208"/>
                </a:cubicBezTo>
                <a:cubicBezTo>
                  <a:pt x="340" y="367"/>
                  <a:pt x="340" y="367"/>
                  <a:pt x="340" y="367"/>
                </a:cubicBezTo>
                <a:cubicBezTo>
                  <a:pt x="323" y="377"/>
                  <a:pt x="293" y="376"/>
                  <a:pt x="274" y="364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" y="198"/>
                  <a:pt x="0" y="180"/>
                  <a:pt x="17" y="170"/>
                </a:cubicBezTo>
                <a:close/>
              </a:path>
            </a:pathLst>
          </a:custGeom>
          <a:solidFill>
            <a:srgbClr val="F8B195"/>
          </a:solidFill>
          <a:ln>
            <a:noFill/>
          </a:ln>
          <a:effectLst/>
        </p:spPr>
        <p:txBody>
          <a:bodyPr vert="horz" wrap="square" lIns="105874" tIns="52937" rIns="105874" bIns="52937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66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09596" y="2246727"/>
            <a:ext cx="2688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辽沈战役</a:t>
            </a:r>
            <a:endParaRPr lang="zh-CN" altLang="en-US" sz="32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09596" y="3692768"/>
            <a:ext cx="2688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淮海战役</a:t>
            </a:r>
            <a:endParaRPr lang="zh-CN" altLang="en-US" sz="32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09596" y="5266699"/>
            <a:ext cx="2688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平津战役</a:t>
            </a:r>
            <a:endParaRPr lang="zh-CN" altLang="en-US" sz="32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0" name="星形: 六角 19"/>
          <p:cNvSpPr/>
          <p:nvPr/>
        </p:nvSpPr>
        <p:spPr>
          <a:xfrm>
            <a:off x="4950988" y="2082930"/>
            <a:ext cx="2205990" cy="2346946"/>
          </a:xfrm>
          <a:prstGeom prst="star6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相互配合</a:t>
            </a:r>
            <a:endParaRPr lang="zh-CN" altLang="en-US" sz="36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1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80440" y="5710688"/>
            <a:ext cx="1311560" cy="13115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499509" y="6273225"/>
            <a:ext cx="1960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三大战役</a:t>
            </a:r>
            <a:endParaRPr lang="zh-CN" altLang="en-US" sz="32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0" grpId="1" animBg="1"/>
      <p:bldP spid="21" grpId="0" animBg="1"/>
      <p:bldP spid="22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8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6872"/>
            <a:ext cx="620518" cy="6205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36" y="423610"/>
            <a:ext cx="620518" cy="62051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126" y="792324"/>
            <a:ext cx="608919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战略决战阶段 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）三大战役对比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12" name="表格 12"/>
          <p:cNvGraphicFramePr>
            <a:graphicFrameLocks noGrp="1"/>
          </p:cNvGraphicFramePr>
          <p:nvPr/>
        </p:nvGraphicFramePr>
        <p:xfrm>
          <a:off x="246969" y="1354467"/>
          <a:ext cx="11691256" cy="5500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145"/>
                <a:gridCol w="3679372"/>
                <a:gridCol w="3418114"/>
                <a:gridCol w="3327625"/>
              </a:tblGrid>
              <a:tr h="687618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辽沈战役</a:t>
                      </a:r>
                      <a:endParaRPr lang="zh-CN" altLang="en-US" sz="32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淮海战役</a:t>
                      </a:r>
                      <a:endParaRPr lang="zh-CN" altLang="en-US" sz="32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平津战役</a:t>
                      </a:r>
                      <a:endParaRPr lang="zh-CN" altLang="en-US" sz="32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时间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指挥者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参战部队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战略战术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重要城市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歼敌人数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7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结果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006320" y="2165671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1948.9-1948.11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14" name="图片 13" descr="打架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 flipH="1">
            <a:off x="9555409" y="355455"/>
            <a:ext cx="635592" cy="999012"/>
          </a:xfrm>
          <a:prstGeom prst="rect">
            <a:avLst/>
          </a:prstGeom>
        </p:spPr>
      </p:pic>
      <p:pic>
        <p:nvPicPr>
          <p:cNvPr id="16" name="图片 15" descr="打架 (1)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flipH="1">
            <a:off x="10209924" y="380474"/>
            <a:ext cx="536228" cy="98547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06320" y="2884290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林彪、罗荣桓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37280" y="4245572"/>
            <a:ext cx="3265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“肢解敌人，中间突破”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06320" y="4245572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“关门打狗”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06319" y="5604011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47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万多人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6319" y="4923370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锦州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69604" y="6296665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解放了东北全境。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88040" y="2165671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1948.11-1949.1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79183" y="2761179"/>
            <a:ext cx="3187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刘伯承、陈毅、邓小平、粟裕、谭震林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66192" y="3548315"/>
            <a:ext cx="3813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中原野战军和华东野战军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06319" y="3538966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东北人民解放军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13854" y="4942829"/>
            <a:ext cx="3565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徐州、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碾庄、双堆集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610742" y="5587940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55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万多人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939609" y="6187150"/>
            <a:ext cx="2060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解放了长江中下游以北地区。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69760" y="2844626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聂荣臻等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69760" y="2141204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1948.11-1949.1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119252" y="3415855"/>
            <a:ext cx="2419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东北人民解放军和华北人民解放军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11215" y="4245571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“瓮中捉鳖”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12951" y="4788940"/>
            <a:ext cx="29920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北平、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天津、张家口、新保安等</a:t>
            </a:r>
            <a:endParaRPr lang="zh-CN" altLang="en-US" sz="2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8969759" y="5637887"/>
            <a:ext cx="3153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52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万多人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（歼灭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+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改编）</a:t>
            </a:r>
            <a:endParaRPr lang="zh-CN" altLang="en-US" sz="2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8588691" y="6023804"/>
            <a:ext cx="3624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1949</a:t>
            </a:r>
            <a:r>
              <a:rPr lang="zh-CN" altLang="en-US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年初，北平和平解放</a:t>
            </a:r>
            <a:endParaRPr lang="en-US" altLang="zh-CN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（傅作义</a:t>
            </a:r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接受和平改编</a:t>
            </a:r>
            <a:r>
              <a:rPr lang="zh-CN" altLang="en-US" sz="16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endParaRPr lang="en-US" altLang="zh-CN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华北全境基本解放。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对话气泡: 圆角矩形 36"/>
          <p:cNvSpPr/>
          <p:nvPr/>
        </p:nvSpPr>
        <p:spPr>
          <a:xfrm>
            <a:off x="5370175" y="2149452"/>
            <a:ext cx="2847832" cy="752270"/>
          </a:xfrm>
          <a:prstGeom prst="wedgeRoundRectCallout">
            <a:avLst>
              <a:gd name="adj1" fmla="val 6740"/>
              <a:gd name="adj2" fmla="val -79165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淮海战役的胜利是人民群众用小车推出来的！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687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36" y="423610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6" y="792324"/>
            <a:ext cx="12067194" cy="392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）三大战役的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意义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三大战役共歼灭和改编国民党军队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万人，               基本被消灭，大大加速了人民解放战争在全国的胜利。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战略决胜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阶段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渡江战役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）经过：人民解放军百万雄狮兵分三路，横渡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长江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人民解放军占领    ，结束了国民党在    的统治；国民党残余势力退往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对话气泡: 圆角矩形 6"/>
          <p:cNvSpPr/>
          <p:nvPr/>
        </p:nvSpPr>
        <p:spPr>
          <a:xfrm>
            <a:off x="4772793" y="2357881"/>
            <a:ext cx="4180708" cy="523317"/>
          </a:xfrm>
          <a:prstGeom prst="wedgeRoundRectCallout">
            <a:avLst>
              <a:gd name="adj1" fmla="val -62611"/>
              <a:gd name="adj2" fmla="val 10654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“钟山风雨起苍黄，百万雄师过大江！”</a:t>
            </a:r>
            <a:endParaRPr lang="zh-CN" altLang="en-US" b="1" dirty="0"/>
          </a:p>
        </p:txBody>
      </p:sp>
      <p:sp>
        <p:nvSpPr>
          <p:cNvPr id="8" name="任意多边形: 形状 7"/>
          <p:cNvSpPr/>
          <p:nvPr/>
        </p:nvSpPr>
        <p:spPr>
          <a:xfrm flipV="1">
            <a:off x="3894463" y="1806646"/>
            <a:ext cx="74421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5358319" y="1788300"/>
            <a:ext cx="195688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370338" y="3263971"/>
            <a:ext cx="143001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932313" y="4650398"/>
            <a:ext cx="528131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4508727" y="4673258"/>
            <a:ext cx="528131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8319023" y="4650398"/>
            <a:ext cx="528131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圆角矩形 13"/>
          <p:cNvSpPr/>
          <p:nvPr/>
        </p:nvSpPr>
        <p:spPr>
          <a:xfrm>
            <a:off x="3182732" y="4853663"/>
            <a:ext cx="2911885" cy="523317"/>
          </a:xfrm>
          <a:prstGeom prst="wedgeRoundRectCallout">
            <a:avLst>
              <a:gd name="adj1" fmla="val 18163"/>
              <a:gd name="adj2" fmla="val -93093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1927-1949</a:t>
            </a:r>
            <a:r>
              <a:rPr lang="zh-CN" altLang="en-US" b="1" dirty="0"/>
              <a:t>，共</a:t>
            </a:r>
            <a:r>
              <a:rPr lang="en-US" altLang="zh-CN" b="1" dirty="0"/>
              <a:t>22</a:t>
            </a:r>
            <a:r>
              <a:rPr lang="zh-CN" altLang="en-US" b="1" dirty="0"/>
              <a:t>年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803415" y="1448979"/>
            <a:ext cx="969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150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02271" y="1448979"/>
            <a:ext cx="2340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国民党军队的主力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9954" y="2887949"/>
            <a:ext cx="1615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1949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99750" y="4262617"/>
            <a:ext cx="79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32411" y="4286609"/>
            <a:ext cx="79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大陆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60245" y="4273148"/>
            <a:ext cx="79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台湾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对话气泡: 圆角矩形 20"/>
          <p:cNvSpPr/>
          <p:nvPr/>
        </p:nvSpPr>
        <p:spPr>
          <a:xfrm>
            <a:off x="6296025" y="4885704"/>
            <a:ext cx="3743005" cy="523317"/>
          </a:xfrm>
          <a:prstGeom prst="wedgeRoundRectCallout">
            <a:avLst>
              <a:gd name="adj1" fmla="val 13404"/>
              <a:gd name="adj2" fmla="val -76712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标志着两岸（大陆和台湾）分裂了。</a:t>
            </a:r>
            <a:endParaRPr lang="zh-CN" altLang="en-US" b="1" dirty="0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8736509" y="5695081"/>
            <a:ext cx="3448685" cy="4908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058" y="5624919"/>
            <a:ext cx="4513500" cy="602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0434" y="5675145"/>
            <a:ext cx="4456125" cy="5166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70008" y="6369350"/>
            <a:ext cx="3133172" cy="3632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16647" y="6445538"/>
            <a:ext cx="3133172" cy="36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687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36" y="423610"/>
            <a:ext cx="620518" cy="620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07933" y="1180422"/>
            <a:ext cx="4557033" cy="5233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两岸历时</a:t>
            </a:r>
            <a:r>
              <a:rPr lang="en-US" altLang="zh-CN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“三分两回”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9" name="文本框 12"/>
          <p:cNvSpPr txBox="1"/>
          <p:nvPr/>
        </p:nvSpPr>
        <p:spPr>
          <a:xfrm>
            <a:off x="3607933" y="2178414"/>
            <a:ext cx="4712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CN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1624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荷兰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入侵台湾；</a:t>
            </a:r>
            <a:endParaRPr lang="en-US" altLang="zh-CN" sz="2400" b="0" i="0" dirty="0">
              <a:solidFill>
                <a:srgbClr val="333333"/>
              </a:solidFill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1662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400" dirty="0">
                <a:solidFill>
                  <a:srgbClr val="333333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郑成功</a:t>
            </a:r>
            <a:r>
              <a:rPr lang="zh-CN" altLang="en-US" sz="2400" dirty="0">
                <a:solidFill>
                  <a:srgbClr val="333333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收复台湾。</a:t>
            </a:r>
            <a:endParaRPr lang="zh-CN" altLang="en-US" sz="2400" b="0" i="0" dirty="0">
              <a:solidFill>
                <a:srgbClr val="333333"/>
              </a:solidFill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3607933" y="3484087"/>
            <a:ext cx="73403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CN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1895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，中日签订</a:t>
            </a:r>
            <a:r>
              <a:rPr lang="en-US" altLang="zh-CN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，割台湾给日本；</a:t>
            </a:r>
            <a:endParaRPr lang="en-US" altLang="zh-CN" sz="2400" b="0" i="0" dirty="0">
              <a:solidFill>
                <a:srgbClr val="333333"/>
              </a:solidFill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400" dirty="0">
                <a:solidFill>
                  <a:srgbClr val="333333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</a:t>
            </a:r>
            <a:r>
              <a:rPr lang="zh-CN" altLang="en-US" sz="2400" dirty="0">
                <a:solidFill>
                  <a:srgbClr val="333333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胜利，台湾回归。</a:t>
            </a:r>
            <a:endParaRPr lang="zh-CN" altLang="en-US" sz="2400" b="0" i="0" dirty="0">
              <a:solidFill>
                <a:srgbClr val="333333"/>
              </a:solidFill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3607933" y="4846581"/>
            <a:ext cx="80580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zh-CN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1949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国民党内战失利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，败退台湾；</a:t>
            </a:r>
            <a:endParaRPr lang="en-US" altLang="zh-CN" sz="2400" b="0" i="0" dirty="0">
              <a:solidFill>
                <a:srgbClr val="333333"/>
              </a:solidFill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rgbClr val="333333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……</a:t>
            </a:r>
            <a:endParaRPr lang="zh-CN" altLang="en-US" sz="2400" b="0" i="0" dirty="0">
              <a:solidFill>
                <a:srgbClr val="333333"/>
              </a:solidFill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746051" y="4712970"/>
            <a:ext cx="1615548" cy="2145030"/>
          </a:xfrm>
          <a:prstGeom prst="rect">
            <a:avLst/>
          </a:prstGeom>
        </p:spPr>
      </p:pic>
      <p:sp>
        <p:nvSpPr>
          <p:cNvPr id="17" name="流程图: 可选过程 16"/>
          <p:cNvSpPr/>
          <p:nvPr/>
        </p:nvSpPr>
        <p:spPr>
          <a:xfrm>
            <a:off x="933450" y="2127431"/>
            <a:ext cx="1790700" cy="932961"/>
          </a:xfrm>
          <a:prstGeom prst="flowChartAlternate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第一分</a:t>
            </a:r>
            <a:endParaRPr lang="en-US" altLang="zh-CN" sz="24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第一回</a:t>
            </a:r>
            <a:endParaRPr lang="zh-CN" altLang="en-US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933450" y="3382123"/>
            <a:ext cx="1790700" cy="932961"/>
          </a:xfrm>
          <a:prstGeom prst="flowChartAlternate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第二分</a:t>
            </a:r>
            <a:endParaRPr lang="en-US" altLang="zh-CN" sz="24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第二回</a:t>
            </a:r>
            <a:endParaRPr lang="zh-CN" altLang="en-US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933450" y="4795598"/>
            <a:ext cx="1790700" cy="932961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第三分</a:t>
            </a:r>
            <a:endParaRPr lang="en-US" altLang="zh-CN" sz="24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  <a:p>
            <a:pPr algn="ctr"/>
            <a:r>
              <a:rPr lang="zh-CN" altLang="en-US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没有回</a:t>
            </a:r>
            <a:r>
              <a:rPr lang="en-US" altLang="zh-CN" sz="2400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…</a:t>
            </a:r>
            <a:endParaRPr lang="en-US" altLang="zh-CN" sz="2400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9" grpId="0"/>
      <p:bldP spid="10" grpId="0"/>
      <p:bldP spid="11" grpId="0"/>
      <p:bldP spid="17" grpId="1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41131" y="4356638"/>
            <a:ext cx="1491565" cy="20055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247283" y="4356638"/>
            <a:ext cx="1491565" cy="20055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395984" y="4356638"/>
            <a:ext cx="1491565" cy="20055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358678" y="4415987"/>
            <a:ext cx="1491565" cy="19461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3822191" y="4356638"/>
            <a:ext cx="1491565" cy="20055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944717" y="4429621"/>
            <a:ext cx="1491565" cy="1946173"/>
          </a:xfrm>
          <a:prstGeom prst="rect">
            <a:avLst/>
          </a:prstGeom>
        </p:spPr>
      </p:pic>
      <p:sp>
        <p:nvSpPr>
          <p:cNvPr id="8" name="箭头: 上 7"/>
          <p:cNvSpPr/>
          <p:nvPr/>
        </p:nvSpPr>
        <p:spPr>
          <a:xfrm>
            <a:off x="1539416" y="1091268"/>
            <a:ext cx="979995" cy="3858477"/>
          </a:xfrm>
          <a:prstGeom prst="upArrow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人民的支持和拥护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9" name="箭头: 下 8"/>
          <p:cNvSpPr/>
          <p:nvPr/>
        </p:nvSpPr>
        <p:spPr>
          <a:xfrm>
            <a:off x="9409039" y="1208689"/>
            <a:ext cx="816924" cy="374105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发动内战不得民心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8531" y="1590475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+1000</a:t>
            </a:r>
            <a:endParaRPr lang="zh-CN" altLang="en-US" dirty="0">
              <a:solidFill>
                <a:srgbClr val="FF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53415" y="3797645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-1000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上 13"/>
          <p:cNvSpPr/>
          <p:nvPr/>
        </p:nvSpPr>
        <p:spPr>
          <a:xfrm>
            <a:off x="3137157" y="2544387"/>
            <a:ext cx="979995" cy="2405357"/>
          </a:xfrm>
          <a:prstGeom prst="upArrow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英勇作战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25417" y="1568895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+1000</a:t>
            </a:r>
            <a:endParaRPr lang="zh-CN" altLang="en-US" dirty="0">
              <a:solidFill>
                <a:srgbClr val="FF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上 15"/>
          <p:cNvSpPr/>
          <p:nvPr/>
        </p:nvSpPr>
        <p:spPr>
          <a:xfrm>
            <a:off x="4782192" y="1091268"/>
            <a:ext cx="979995" cy="3858477"/>
          </a:xfrm>
          <a:prstGeom prst="upArrow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正确的作战方针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7855" y="1550011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+1000</a:t>
            </a:r>
            <a:endParaRPr lang="zh-CN" altLang="en-US" dirty="0">
              <a:solidFill>
                <a:srgbClr val="FF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下 17"/>
          <p:cNvSpPr/>
          <p:nvPr/>
        </p:nvSpPr>
        <p:spPr>
          <a:xfrm>
            <a:off x="7631093" y="495840"/>
            <a:ext cx="816924" cy="445390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士气低落</a:t>
            </a:r>
            <a:endParaRPr lang="en-US" altLang="zh-CN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 </a:t>
            </a:r>
            <a:endParaRPr lang="en-US" altLang="zh-CN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战斗力低下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70109" y="3797645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-1000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下 19"/>
          <p:cNvSpPr/>
          <p:nvPr/>
        </p:nvSpPr>
        <p:spPr>
          <a:xfrm>
            <a:off x="11099539" y="2048399"/>
            <a:ext cx="816924" cy="2901346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内部的腐败</a:t>
            </a:r>
            <a:endParaRPr lang="zh-CN" altLang="en-US" sz="28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292690" y="3785823"/>
            <a:ext cx="904875" cy="479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-1000</a:t>
            </a:r>
            <a:endParaRPr lang="zh-CN" altLang="en-US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96932" y="1091268"/>
            <a:ext cx="1469263" cy="121930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19171" y="2620987"/>
            <a:ext cx="1469263" cy="121930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人民解放战争胜利的原因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4" name="Freeform 528"/>
          <p:cNvSpPr>
            <a:spLocks noEditPoints="1"/>
          </p:cNvSpPr>
          <p:nvPr/>
        </p:nvSpPr>
        <p:spPr bwMode="auto">
          <a:xfrm>
            <a:off x="62680" y="416872"/>
            <a:ext cx="5823770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考点二：人民解放战争的胜利（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5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6872"/>
            <a:ext cx="620518" cy="62051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68" y="439787"/>
            <a:ext cx="620518" cy="62051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8634622" y="6379851"/>
            <a:ext cx="3448685" cy="4908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9171" y="6309689"/>
            <a:ext cx="4513500" cy="6027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78547" y="6359915"/>
            <a:ext cx="4456125" cy="51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3" y="510827"/>
            <a:ext cx="511850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考点一：经济和社会生活的变化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63223" y="2371384"/>
            <a:ext cx="3194602" cy="492578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民族资本主义的发展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左中括号 14"/>
          <p:cNvSpPr/>
          <p:nvPr/>
        </p:nvSpPr>
        <p:spPr>
          <a:xfrm>
            <a:off x="5589147" y="1942166"/>
            <a:ext cx="134805" cy="1312762"/>
          </a:xfrm>
          <a:prstGeom prst="leftBracket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08141" y="2397706"/>
            <a:ext cx="1516503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六大阶段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78353" y="2363096"/>
            <a:ext cx="1083160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特点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37898" y="3830235"/>
            <a:ext cx="1583269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交通工具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54" y="2211252"/>
            <a:ext cx="812842" cy="812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54" y="4153578"/>
            <a:ext cx="812842" cy="81284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263223" y="4240327"/>
            <a:ext cx="3194602" cy="492578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社会生活的变迁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左中括号 32"/>
          <p:cNvSpPr/>
          <p:nvPr/>
        </p:nvSpPr>
        <p:spPr>
          <a:xfrm>
            <a:off x="5607624" y="3830235"/>
            <a:ext cx="134805" cy="1312762"/>
          </a:xfrm>
          <a:prstGeom prst="leftBracket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537897" y="4240327"/>
            <a:ext cx="1583269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衣食娱乐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37896" y="4639072"/>
            <a:ext cx="1583269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礼俗更新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9" name="左中括号 38"/>
          <p:cNvSpPr/>
          <p:nvPr/>
        </p:nvSpPr>
        <p:spPr>
          <a:xfrm flipH="1">
            <a:off x="6810951" y="1942166"/>
            <a:ext cx="134805" cy="1312762"/>
          </a:xfrm>
          <a:prstGeom prst="leftBracket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/>
          <p:cNvSpPr/>
          <p:nvPr/>
        </p:nvSpPr>
        <p:spPr>
          <a:xfrm flipH="1">
            <a:off x="6878353" y="3810992"/>
            <a:ext cx="134805" cy="1312762"/>
          </a:xfrm>
          <a:prstGeom prst="leftBracket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878353" y="4193003"/>
            <a:ext cx="1083160" cy="52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特点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559" y="1792843"/>
            <a:ext cx="2247843" cy="7285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028" y="2308627"/>
            <a:ext cx="2247843" cy="72853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559" y="2738344"/>
            <a:ext cx="2247843" cy="862966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8490211" y="3666476"/>
            <a:ext cx="2517535" cy="5233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不平衡</a:t>
            </a:r>
            <a:endParaRPr lang="zh-CN" altLang="en-US" sz="28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244712" y="4153578"/>
            <a:ext cx="2517535" cy="5233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新旧并呈</a:t>
            </a:r>
            <a:endParaRPr lang="zh-CN" altLang="en-US" sz="28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961513" y="4646243"/>
            <a:ext cx="2517535" cy="5233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多元发展</a:t>
            </a:r>
            <a:endParaRPr lang="zh-CN" altLang="en-US" sz="28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8743315" y="5647156"/>
            <a:ext cx="3448685" cy="49085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7864" y="5576994"/>
            <a:ext cx="4513500" cy="6027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87240" y="5627220"/>
            <a:ext cx="4456125" cy="5166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76814" y="6321425"/>
            <a:ext cx="3133172" cy="36323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23453" y="6397613"/>
            <a:ext cx="3133172" cy="363230"/>
          </a:xfrm>
          <a:prstGeom prst="rect">
            <a:avLst/>
          </a:prstGeom>
        </p:spPr>
      </p:pic>
      <p:sp>
        <p:nvSpPr>
          <p:cNvPr id="21" name="箭头: 下 20"/>
          <p:cNvSpPr/>
          <p:nvPr/>
        </p:nvSpPr>
        <p:spPr>
          <a:xfrm>
            <a:off x="3430898" y="2921022"/>
            <a:ext cx="600189" cy="131276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下 53"/>
          <p:cNvSpPr/>
          <p:nvPr/>
        </p:nvSpPr>
        <p:spPr>
          <a:xfrm rot="17817563">
            <a:off x="1198758" y="2151115"/>
            <a:ext cx="928148" cy="286437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西方工业文明的传入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3" grpId="0" animBg="1"/>
      <p:bldP spid="15" grpId="0" animBg="1"/>
      <p:bldP spid="22" grpId="0"/>
      <p:bldP spid="23" grpId="0"/>
      <p:bldP spid="24" grpId="0"/>
      <p:bldP spid="31" grpId="0" animBg="1"/>
      <p:bldP spid="33" grpId="0" animBg="1"/>
      <p:bldP spid="37" grpId="0"/>
      <p:bldP spid="38" grpId="0"/>
      <p:bldP spid="39" grpId="0" animBg="1"/>
      <p:bldP spid="40" grpId="0" animBg="1"/>
      <p:bldP spid="41" grpId="0"/>
      <p:bldP spid="45" grpId="0" animBg="1"/>
      <p:bldP spid="46" grpId="0" animBg="1"/>
      <p:bldP spid="47" grpId="0" animBg="1"/>
      <p:bldP spid="21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242515" y="3246716"/>
            <a:ext cx="1199083" cy="16487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489345" y="3413704"/>
            <a:ext cx="1279701" cy="1465678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2462" y="2920771"/>
            <a:ext cx="1528763" cy="1921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1055" y="1983612"/>
            <a:ext cx="1737248" cy="264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73971" y="246266"/>
            <a:ext cx="1253169" cy="6027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algn="dist"/>
            <a:r>
              <a:rPr lang="zh-CN" altLang="en-US" sz="4000" b="1" spc="300" dirty="0">
                <a:solidFill>
                  <a:schemeClr val="bg2">
                    <a:lumMod val="75000"/>
                  </a:schemeClr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  <a:cs typeface="Arial" panose="020B0604020202020204" pitchFamily="34" charset="0"/>
              </a:rPr>
              <a:t>目录</a:t>
            </a:r>
            <a:endParaRPr lang="zh-CN" altLang="en-US" sz="4000" b="1" spc="300" dirty="0">
              <a:solidFill>
                <a:schemeClr val="bg2">
                  <a:lumMod val="75000"/>
                </a:schemeClr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232535" y="1424940"/>
            <a:ext cx="1790700" cy="1214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5705" y="1884045"/>
            <a:ext cx="1781810" cy="122936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871595" y="2116789"/>
            <a:ext cx="1510030" cy="69020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单元复习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6320790" y="2183130"/>
            <a:ext cx="1632585" cy="112077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4"/>
            </p:custDataLst>
          </p:nvPr>
        </p:nvSpPr>
        <p:spPr>
          <a:xfrm>
            <a:off x="6320790" y="2183130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知识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重难点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4135" y="779145"/>
            <a:ext cx="1797050" cy="13081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7"/>
            </p:custDataLst>
          </p:nvPr>
        </p:nvSpPr>
        <p:spPr>
          <a:xfrm>
            <a:off x="9014495" y="1041061"/>
            <a:ext cx="1676330" cy="53254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随堂测验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19" y="1710368"/>
            <a:ext cx="812842" cy="812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45" y="2116789"/>
            <a:ext cx="812842" cy="812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4" y="934611"/>
            <a:ext cx="812842" cy="812842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考点一：经济和社会生活的变化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 rot="16200000">
            <a:off x="4174171" y="-800870"/>
            <a:ext cx="3876317" cy="8697688"/>
          </a:xfrm>
          <a:prstGeom prst="roundRect">
            <a:avLst/>
          </a:prstGeom>
          <a:solidFill>
            <a:srgbClr val="DDAE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箭头: 下 6"/>
          <p:cNvSpPr/>
          <p:nvPr/>
        </p:nvSpPr>
        <p:spPr>
          <a:xfrm rot="16200000">
            <a:off x="5786394" y="616490"/>
            <a:ext cx="595676" cy="6332549"/>
          </a:xfrm>
          <a:prstGeom prst="downArrow">
            <a:avLst/>
          </a:prstGeom>
          <a:solidFill>
            <a:srgbClr val="97635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61" descr="指向右边的反手食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5212" y="2780622"/>
            <a:ext cx="914400" cy="914400"/>
          </a:xfrm>
          <a:prstGeom prst="rect">
            <a:avLst/>
          </a:prstGeom>
        </p:spPr>
      </p:pic>
      <p:pic>
        <p:nvPicPr>
          <p:cNvPr id="9" name="图形 65" descr="指向右边的反手食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8797" y="2777737"/>
            <a:ext cx="914400" cy="914400"/>
          </a:xfrm>
          <a:prstGeom prst="rect">
            <a:avLst/>
          </a:prstGeom>
        </p:spPr>
      </p:pic>
      <p:pic>
        <p:nvPicPr>
          <p:cNvPr id="10" name="图形 68" descr="指向右边的反手食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676" y="2781583"/>
            <a:ext cx="914400" cy="914400"/>
          </a:xfrm>
          <a:prstGeom prst="rect">
            <a:avLst/>
          </a:prstGeom>
        </p:spPr>
      </p:pic>
      <p:pic>
        <p:nvPicPr>
          <p:cNvPr id="11" name="图形 71" descr="指向右边的反手食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8955" y="2781712"/>
            <a:ext cx="914400" cy="914400"/>
          </a:xfrm>
          <a:prstGeom prst="rect">
            <a:avLst/>
          </a:prstGeom>
        </p:spPr>
      </p:pic>
      <p:pic>
        <p:nvPicPr>
          <p:cNvPr id="12" name="图形 74" descr="指向右边的反手食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0494" y="2780622"/>
            <a:ext cx="914400" cy="914400"/>
          </a:xfrm>
          <a:prstGeom prst="rect">
            <a:avLst/>
          </a:prstGeom>
        </p:spPr>
      </p:pic>
      <p:pic>
        <p:nvPicPr>
          <p:cNvPr id="13" name="图形 77" descr="指向右边的反手食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1690" y="2777738"/>
            <a:ext cx="914400" cy="9144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552366" y="3899347"/>
            <a:ext cx="1362336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六七十年代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62983" y="2116254"/>
            <a:ext cx="1344019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民族资本主义产生</a:t>
            </a:r>
            <a:endParaRPr lang="zh-CN" altLang="en-US" sz="20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32095" y="3899347"/>
            <a:ext cx="1216375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甲午中日战争后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68001" y="2125522"/>
            <a:ext cx="1344019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民族资本主义发展</a:t>
            </a:r>
            <a:endParaRPr lang="zh-CN" altLang="en-US" sz="20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28840" y="3941088"/>
            <a:ext cx="1216375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辛亥革命后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73019" y="2125522"/>
            <a:ext cx="1344019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发展热潮</a:t>
            </a:r>
            <a:endParaRPr lang="zh-CN" altLang="en-US" sz="20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62608" y="3902244"/>
            <a:ext cx="1216375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一战期间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03199" y="2116254"/>
            <a:ext cx="1344019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“短暂的春天”</a:t>
            </a:r>
            <a:endParaRPr lang="zh-CN" altLang="en-US" sz="20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17080" y="3915254"/>
            <a:ext cx="1216375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一战后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89436" y="2177396"/>
            <a:ext cx="1344019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再度受挫</a:t>
            </a:r>
            <a:endParaRPr lang="zh-CN" altLang="en-US" sz="2000" b="1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12751" y="3915254"/>
            <a:ext cx="1384873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南京国民政府建立后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27699" y="2125522"/>
            <a:ext cx="1344019" cy="80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夹缝中顽强生存</a:t>
            </a:r>
            <a:endParaRPr lang="zh-CN" altLang="en-US" sz="2000" b="1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05212" y="915268"/>
            <a:ext cx="759597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（一）民族资本主义的发展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1.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六大阶段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27" name="图示 26"/>
          <p:cNvGraphicFramePr/>
          <p:nvPr/>
        </p:nvGraphicFramePr>
        <p:xfrm>
          <a:off x="5831519" y="4563386"/>
          <a:ext cx="3669667" cy="2252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矩形 27"/>
          <p:cNvSpPr/>
          <p:nvPr/>
        </p:nvSpPr>
        <p:spPr>
          <a:xfrm>
            <a:off x="10074985" y="5696484"/>
            <a:ext cx="1806930" cy="80297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“再度受挫”的原因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6687" y="5486133"/>
            <a:ext cx="1257458" cy="1138448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“短暂的春天”的原因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3" name="对话气泡: 圆角矩形 32"/>
          <p:cNvSpPr/>
          <p:nvPr/>
        </p:nvSpPr>
        <p:spPr>
          <a:xfrm>
            <a:off x="2247944" y="5336353"/>
            <a:ext cx="3009776" cy="1498579"/>
          </a:xfrm>
          <a:prstGeom prst="wedgeRoundRectCallout">
            <a:avLst>
              <a:gd name="adj1" fmla="val 20406"/>
              <a:gd name="adj2" fmla="val -48815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①辛亥革命的推动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②帝国主义列强忙于战争放松对中国的经济侵略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346" y="948793"/>
            <a:ext cx="620518" cy="6205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29" y="967376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Graphic spid="27" grpId="0">
        <p:bldAsOne/>
      </p:bldGraphic>
      <p:bldP spid="28" grpId="0" animBg="1"/>
      <p:bldP spid="29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考点一：经济和社会生活的变化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15268"/>
            <a:ext cx="12192000" cy="447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（一）民族资本主义的发展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六大阶段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）著名企业家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民族资本主义发展阶段：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状元实业家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再度受挫阶段：             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特点（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“先天不足，后天畸形”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总体特点：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行业上：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资金少，规模小，技术差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，而且主要集中在           、        基础极为薄弱。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位置上：主要集中在                              。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>
            <a:off x="8578131" y="5732131"/>
            <a:ext cx="3448685" cy="49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680" y="5661969"/>
            <a:ext cx="4513500" cy="60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22056" y="5712195"/>
            <a:ext cx="4456125" cy="516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11630" y="6406400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58269" y="6482588"/>
            <a:ext cx="3133172" cy="363230"/>
          </a:xfrm>
          <a:prstGeom prst="rect">
            <a:avLst/>
          </a:prstGeom>
        </p:spPr>
      </p:pic>
      <p:sp>
        <p:nvSpPr>
          <p:cNvPr id="10" name="任意多边形: 形状 9"/>
          <p:cNvSpPr/>
          <p:nvPr/>
        </p:nvSpPr>
        <p:spPr>
          <a:xfrm flipV="1">
            <a:off x="4576180" y="2943126"/>
            <a:ext cx="537030" cy="6574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5238513" y="2962793"/>
            <a:ext cx="1111605" cy="5573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2034366" y="3386111"/>
            <a:ext cx="3310520" cy="6574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751337" y="4376290"/>
            <a:ext cx="4976033" cy="5573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6194843" y="4835023"/>
            <a:ext cx="1566586" cy="5573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7949377" y="4840140"/>
            <a:ext cx="85716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2611254" y="5303773"/>
            <a:ext cx="3854860" cy="9521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75509" y="2572101"/>
            <a:ext cx="969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张謇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79309" y="2607160"/>
            <a:ext cx="14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大生纱厂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52481" y="3035137"/>
            <a:ext cx="4047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荣氏兄弟、侯德榜、卢作孚。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52181" y="4004046"/>
            <a:ext cx="5476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虽然有了长足的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发展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，但总的来说还比较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落后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32641" y="4485750"/>
            <a:ext cx="1746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轻工业部门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04725" y="4476579"/>
            <a:ext cx="1746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重工业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42608" y="4964119"/>
            <a:ext cx="3832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上海、武汉等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沿海沿江的大城市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47" y="588825"/>
            <a:ext cx="2277677" cy="3222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考点一：经济和社会生活的变化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40188"/>
            <a:ext cx="12192000" cy="594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（二）社会生活的变迁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交通工具</a:t>
            </a:r>
            <a:endParaRPr lang="en-US" altLang="zh-CN" sz="20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新式交通工具：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70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年代以后，西方发明的                              等新式交通工具相继传入中国。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作用：极大地方便了          ；促进了      的流通；逐渐改变了人们的       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衣食娱乐</a:t>
            </a:r>
            <a:endParaRPr lang="zh-CN" altLang="en-US" sz="24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人们的饮食、服饰、婚丧以及休闲娱乐方式日益开放，出现了          的趋向。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礼俗更新</a:t>
            </a:r>
            <a:endParaRPr lang="en-US" altLang="zh-CN" sz="24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装束上：                      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礼节上：废除跪拜礼，代之以             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称谓上：取消                 的称谓，代之以        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2" r="23969" b="10965"/>
          <a:stretch>
            <a:fillRect/>
          </a:stretch>
        </p:blipFill>
        <p:spPr>
          <a:xfrm>
            <a:off x="9943784" y="3590754"/>
            <a:ext cx="2241410" cy="2528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564016" y="5074537"/>
            <a:ext cx="1122205" cy="36695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中山装</a:t>
            </a:r>
            <a:endParaRPr lang="zh-CN" altLang="en-US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任意多边形: 形状 7"/>
          <p:cNvSpPr/>
          <p:nvPr/>
        </p:nvSpPr>
        <p:spPr>
          <a:xfrm flipV="1">
            <a:off x="5615711" y="2397287"/>
            <a:ext cx="3854860" cy="9521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2611254" y="3343443"/>
            <a:ext cx="136203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4973454" y="3343442"/>
            <a:ext cx="869573" cy="7046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8523513" y="3291492"/>
            <a:ext cx="2421429" cy="7046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7121622" y="4325040"/>
            <a:ext cx="1401891" cy="4760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20086" y="5346276"/>
            <a:ext cx="265049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3295079" y="5817162"/>
            <a:ext cx="1678375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559144" y="6363337"/>
            <a:ext cx="2104220" cy="457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5462669" y="6354241"/>
            <a:ext cx="1046989" cy="7046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43704" y="2027063"/>
            <a:ext cx="3854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火车、轮船、电车、汽车、飞机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95427" y="2963406"/>
            <a:ext cx="1538839" cy="39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人们的出行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38820" y="2986691"/>
            <a:ext cx="1538839" cy="39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商品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84599" y="2956263"/>
            <a:ext cx="3118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生产方式和生活方式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87787" y="3948734"/>
            <a:ext cx="1239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崇洋逐新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7240" y="4970840"/>
            <a:ext cx="288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剪辫、易服、劝禁缠足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29665" y="5424688"/>
            <a:ext cx="288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鞠躬、握手礼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02028" y="5909489"/>
            <a:ext cx="288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“老爷”“大人”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62669" y="5963227"/>
            <a:ext cx="1228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“先生” 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77" y="4317629"/>
            <a:ext cx="620518" cy="62051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95" y="4317629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考点一：经济和社会生活的变化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40188"/>
            <a:ext cx="12192000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（二）社会生活的变迁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4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特点</a:t>
            </a:r>
            <a:endParaRPr lang="en-US" altLang="zh-CN" sz="24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①近代社会生活变化是            ；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②呈现出                   的特征。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4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原因</a:t>
            </a:r>
            <a:endParaRPr lang="en-US" altLang="zh-CN" sz="24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              对近代中国的传统文化形成冲击；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            产生和发展。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6" t="25239" r="7822" b="39922"/>
          <a:stretch>
            <a:fillRect/>
          </a:stretch>
        </p:blipFill>
        <p:spPr>
          <a:xfrm>
            <a:off x="6922071" y="2368855"/>
            <a:ext cx="3890863" cy="24883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05057" y="2422588"/>
            <a:ext cx="3280137" cy="1855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中国近代铁路之父</a:t>
            </a:r>
            <a:endParaRPr lang="en-US" altLang="zh-CN" sz="28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詹天佑</a:t>
            </a:r>
            <a:r>
              <a:rPr lang="en-US" altLang="zh-CN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-</a:t>
            </a:r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京张铁路</a:t>
            </a:r>
            <a:endParaRPr lang="zh-CN" altLang="en-US" sz="20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8515451" y="5442008"/>
            <a:ext cx="3448685" cy="490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371846"/>
            <a:ext cx="4513500" cy="60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59376" y="5422072"/>
            <a:ext cx="4456125" cy="51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48950" y="6116277"/>
            <a:ext cx="3133172" cy="3632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95589" y="6192465"/>
            <a:ext cx="3133172" cy="363230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 flipV="1">
            <a:off x="2873829" y="2625886"/>
            <a:ext cx="195942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1196111" y="3186228"/>
            <a:ext cx="2863265" cy="4760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29320" y="4253628"/>
            <a:ext cx="204376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369325" y="4835797"/>
            <a:ext cx="1775161" cy="457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223410" y="2191755"/>
            <a:ext cx="1538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不平衡的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56905" y="2708997"/>
            <a:ext cx="3069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新旧并呈、多元发展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6193" y="3789276"/>
            <a:ext cx="2205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西方工业文明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7572" y="4374132"/>
            <a:ext cx="2205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7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3" y="510827"/>
            <a:ext cx="511850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2" y="505821"/>
            <a:ext cx="620518" cy="620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7" y="2589263"/>
            <a:ext cx="3532759" cy="4814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3" y="1535097"/>
            <a:ext cx="3046736" cy="41521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63796" y="2096685"/>
            <a:ext cx="1862090" cy="4925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近代教育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63796" y="3469611"/>
            <a:ext cx="1979231" cy="4925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新闻出版业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3796" y="4842537"/>
            <a:ext cx="1862090" cy="4925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文学艺术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左中括号 9"/>
          <p:cNvSpPr/>
          <p:nvPr/>
        </p:nvSpPr>
        <p:spPr>
          <a:xfrm>
            <a:off x="5951084" y="1734635"/>
            <a:ext cx="144916" cy="1216677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6000" y="1848366"/>
            <a:ext cx="186209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新式学校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96633" y="2399839"/>
            <a:ext cx="186209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科举制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左中括号 12"/>
          <p:cNvSpPr/>
          <p:nvPr/>
        </p:nvSpPr>
        <p:spPr>
          <a:xfrm>
            <a:off x="5951084" y="3193320"/>
            <a:ext cx="144916" cy="1216677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096000" y="3223322"/>
            <a:ext cx="186209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报刊杂志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3906469"/>
            <a:ext cx="186209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出版社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左中括号 15"/>
          <p:cNvSpPr/>
          <p:nvPr/>
        </p:nvSpPr>
        <p:spPr>
          <a:xfrm>
            <a:off x="5951084" y="4598278"/>
            <a:ext cx="144916" cy="1216677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096000" y="4672338"/>
            <a:ext cx="83820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文学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19890" y="4672338"/>
            <a:ext cx="83820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绘画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5251780"/>
            <a:ext cx="83820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歌曲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19890" y="5251780"/>
            <a:ext cx="838200" cy="4925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电影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78" y="2123879"/>
            <a:ext cx="3359187" cy="3383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85568" y="2205900"/>
            <a:ext cx="1383622" cy="1055608"/>
          </a:xfrm>
          <a:prstGeom prst="roundRect">
            <a:avLst/>
          </a:prstGeom>
          <a:solidFill>
            <a:srgbClr val="F3ECE9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洋务运</a:t>
            </a:r>
            <a:endParaRPr lang="en-US" altLang="zh-CN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动时期</a:t>
            </a:r>
            <a:endParaRPr lang="zh-CN" altLang="en-US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05075" y="1938765"/>
            <a:ext cx="1383622" cy="1055608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京师大学堂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85568" y="3588480"/>
            <a:ext cx="1383622" cy="1055608"/>
          </a:xfrm>
          <a:prstGeom prst="roundRect">
            <a:avLst/>
          </a:prstGeom>
          <a:solidFill>
            <a:srgbClr val="F3ECE9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甲午战争后</a:t>
            </a:r>
            <a:endParaRPr lang="zh-CN" altLang="en-US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45765" y="3055939"/>
            <a:ext cx="2302243" cy="1055608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</a:t>
            </a:r>
            <a:r>
              <a:rPr lang="en-US" altLang="zh-CN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.</a:t>
            </a:r>
            <a:endParaRPr lang="en-US" altLang="zh-CN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北洋西学堂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096000" y="5319581"/>
            <a:ext cx="1952008" cy="1055608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</a:t>
            </a:r>
            <a:r>
              <a:rPr lang="en-US" altLang="zh-CN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.</a:t>
            </a:r>
            <a:endParaRPr lang="en-US" altLang="zh-CN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南洋公学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29610" y="4173113"/>
            <a:ext cx="2578297" cy="1055608"/>
          </a:xfrm>
          <a:prstGeom prst="round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同文馆</a:t>
            </a:r>
            <a:endParaRPr lang="en-US" altLang="zh-CN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福州船政学堂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585568" y="4962764"/>
            <a:ext cx="1383622" cy="1055608"/>
          </a:xfrm>
          <a:prstGeom prst="roundRect">
            <a:avLst/>
          </a:prstGeom>
          <a:solidFill>
            <a:srgbClr val="F3ECE9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百日维新期间</a:t>
            </a:r>
            <a:endParaRPr lang="zh-CN" altLang="en-US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4" name="直接连接符 23"/>
          <p:cNvCxnSpPr>
            <a:stCxn id="28" idx="3"/>
            <a:endCxn id="36" idx="1"/>
          </p:cNvCxnSpPr>
          <p:nvPr/>
        </p:nvCxnSpPr>
        <p:spPr>
          <a:xfrm>
            <a:off x="3969190" y="2733704"/>
            <a:ext cx="1660420" cy="19672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  <a:endCxn id="34" idx="1"/>
          </p:cNvCxnSpPr>
          <p:nvPr/>
        </p:nvCxnSpPr>
        <p:spPr>
          <a:xfrm flipV="1">
            <a:off x="3969190" y="3583743"/>
            <a:ext cx="1776575" cy="532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3" idx="3"/>
            <a:endCxn id="35" idx="1"/>
          </p:cNvCxnSpPr>
          <p:nvPr/>
        </p:nvCxnSpPr>
        <p:spPr>
          <a:xfrm>
            <a:off x="3969190" y="4116284"/>
            <a:ext cx="2126810" cy="1731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38" idx="3"/>
            <a:endCxn id="32" idx="1"/>
          </p:cNvCxnSpPr>
          <p:nvPr/>
        </p:nvCxnSpPr>
        <p:spPr>
          <a:xfrm flipV="1">
            <a:off x="3969190" y="2466569"/>
            <a:ext cx="2235885" cy="3023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74" y="2436366"/>
            <a:ext cx="3288588" cy="46521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245975" y="5332647"/>
            <a:ext cx="2478175" cy="128091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273106" y="4174322"/>
            <a:ext cx="2275563" cy="11761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196616" y="3059812"/>
            <a:ext cx="2205061" cy="113974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273106" y="2016058"/>
            <a:ext cx="2042279" cy="1055608"/>
          </a:xfrm>
          <a:prstGeom prst="rect">
            <a:avLst/>
          </a:prstGeom>
        </p:spPr>
      </p:pic>
      <p:sp>
        <p:nvSpPr>
          <p:cNvPr id="37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9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0" y="940188"/>
            <a:ext cx="12192000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（一）近代教育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新式学校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07907" y="1324071"/>
            <a:ext cx="3420220" cy="379277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连一连。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6" name="对话气泡: 圆角矩形 45"/>
          <p:cNvSpPr/>
          <p:nvPr/>
        </p:nvSpPr>
        <p:spPr>
          <a:xfrm>
            <a:off x="7685754" y="1858565"/>
            <a:ext cx="2427535" cy="581459"/>
          </a:xfrm>
          <a:prstGeom prst="wedgeRoundRectCallout">
            <a:avLst>
              <a:gd name="adj1" fmla="val -57109"/>
              <a:gd name="adj2" fmla="val 5109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北京大学的前身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16" y="1489234"/>
            <a:ext cx="620518" cy="62051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94" y="1490935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6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7" grpId="0" animBg="1"/>
      <p:bldP spid="39" grpId="0" animBg="1"/>
      <p:bldP spid="43" grpId="0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883800" y="2299725"/>
            <a:ext cx="1383622" cy="578882"/>
          </a:xfrm>
          <a:prstGeom prst="roundRect">
            <a:avLst/>
          </a:prstGeom>
          <a:solidFill>
            <a:srgbClr val="F3ECE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1902</a:t>
            </a:r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83800" y="3682305"/>
            <a:ext cx="1383622" cy="578882"/>
          </a:xfrm>
          <a:prstGeom prst="roundRect">
            <a:avLst/>
          </a:prstGeom>
          <a:solidFill>
            <a:srgbClr val="F3ECE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1903</a:t>
            </a:r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77571" y="3682305"/>
            <a:ext cx="2302243" cy="578882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废除八股文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126290" y="2176635"/>
            <a:ext cx="1952008" cy="1055608"/>
          </a:xfrm>
          <a:prstGeom prst="round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正式废除科举制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05970" y="4691879"/>
            <a:ext cx="2410674" cy="1055608"/>
          </a:xfrm>
          <a:prstGeom prst="round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决定逐步废除科举制</a:t>
            </a:r>
            <a:endParaRPr lang="zh-CN" altLang="en-US" sz="2800" b="1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83800" y="5056589"/>
            <a:ext cx="1383622" cy="578882"/>
          </a:xfrm>
          <a:prstGeom prst="roundRect">
            <a:avLst/>
          </a:prstGeom>
          <a:solidFill>
            <a:srgbClr val="F3ECE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1905</a:t>
            </a:r>
            <a:r>
              <a:rPr lang="zh-CN" altLang="en-US" sz="2800" b="1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800" b="1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245975" y="5332647"/>
            <a:ext cx="2478175" cy="128091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273106" y="4174322"/>
            <a:ext cx="2275563" cy="117618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196616" y="3059812"/>
            <a:ext cx="2205061" cy="113974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62"/>
          <a:stretch>
            <a:fillRect/>
          </a:stretch>
        </p:blipFill>
        <p:spPr>
          <a:xfrm>
            <a:off x="273106" y="2016058"/>
            <a:ext cx="2042279" cy="1055608"/>
          </a:xfrm>
          <a:prstGeom prst="rect">
            <a:avLst/>
          </a:prstGeom>
        </p:spPr>
      </p:pic>
      <p:cxnSp>
        <p:nvCxnSpPr>
          <p:cNvPr id="18" name="直接连接符 17"/>
          <p:cNvCxnSpPr>
            <a:stCxn id="28" idx="3"/>
            <a:endCxn id="34" idx="1"/>
          </p:cNvCxnSpPr>
          <p:nvPr/>
        </p:nvCxnSpPr>
        <p:spPr>
          <a:xfrm>
            <a:off x="4267422" y="2589166"/>
            <a:ext cx="1710149" cy="138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3" idx="3"/>
            <a:endCxn id="36" idx="1"/>
          </p:cNvCxnSpPr>
          <p:nvPr/>
        </p:nvCxnSpPr>
        <p:spPr>
          <a:xfrm>
            <a:off x="4267422" y="3971746"/>
            <a:ext cx="1638548" cy="1247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8" idx="3"/>
            <a:endCxn id="35" idx="1"/>
          </p:cNvCxnSpPr>
          <p:nvPr/>
        </p:nvCxnSpPr>
        <p:spPr>
          <a:xfrm flipV="1">
            <a:off x="4267422" y="2704439"/>
            <a:ext cx="1858868" cy="2641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21" y="3617130"/>
            <a:ext cx="3497513" cy="2878917"/>
          </a:xfrm>
          <a:prstGeom prst="round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8301932" y="2176635"/>
            <a:ext cx="3497513" cy="14152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en-US" altLang="zh-CN" sz="2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605</a:t>
            </a:r>
            <a:r>
              <a:rPr lang="zh-CN" altLang="en-US" sz="2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年，</a:t>
            </a:r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隋炀帝</a:t>
            </a:r>
            <a:r>
              <a:rPr lang="zh-CN" altLang="en-US" sz="2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设进士科，科举制正式建立。</a:t>
            </a:r>
            <a:endParaRPr lang="zh-CN" altLang="en-US" sz="28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6" name="爆炸形: 8 pt  15"/>
          <p:cNvSpPr/>
          <p:nvPr/>
        </p:nvSpPr>
        <p:spPr>
          <a:xfrm>
            <a:off x="62891" y="2743021"/>
            <a:ext cx="2544931" cy="2457450"/>
          </a:xfrm>
          <a:prstGeom prst="irregularSeal1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流弊太多</a:t>
            </a:r>
            <a:endParaRPr lang="zh-CN" altLang="en-US" sz="3600" b="1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7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9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0" y="940188"/>
            <a:ext cx="3243943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（一）近代教育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科举制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145968" y="1496027"/>
            <a:ext cx="1881456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Q1</a:t>
            </a:r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：连一连。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498721" y="1496027"/>
            <a:ext cx="4517570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Q2</a:t>
            </a:r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：科举制的正式建立的标志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39" y="4620581"/>
            <a:ext cx="620518" cy="62051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52" y="4620581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9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99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99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99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99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99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99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99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5" grpId="0" animBg="1"/>
      <p:bldP spid="16" grpId="0" animBg="1"/>
      <p:bldP spid="37" grpId="0" animBg="1"/>
      <p:bldP spid="39" grpId="0" animBg="1"/>
      <p:bldP spid="41" grpId="0"/>
      <p:bldP spid="42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0525" y="2144421"/>
          <a:ext cx="11458575" cy="4318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860"/>
                <a:gridCol w="9959715"/>
              </a:tblGrid>
              <a:tr h="16634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近代中国存在</a:t>
                      </a:r>
                      <a:r>
                        <a:rPr lang="zh-CN" altLang="en-US" sz="2000" u="sng" dirty="0">
                          <a:highlight>
                            <a:srgbClr val="FF0000"/>
                          </a:highlight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时间最长</a:t>
                      </a:r>
                      <a:r>
                        <a:rPr lang="zh-CN" altLang="en-US" sz="2000" dirty="0"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的中文报纸</a:t>
                      </a:r>
                      <a:endParaRPr lang="zh-CN" altLang="en-US" sz="2000" dirty="0">
                        <a:latin typeface="Aa语文老师的字 (非商业使用)" panose="02010600010101010101" pitchFamily="2" charset="-122"/>
                        <a:ea typeface="Aa语文老师的字 (非商业使用)" panose="02010600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13274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民国时期的</a:t>
                      </a:r>
                      <a:r>
                        <a:rPr lang="zh-CN" altLang="en-US" sz="2000" b="1" u="sng" dirty="0">
                          <a:solidFill>
                            <a:schemeClr val="bg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著名报纸</a:t>
                      </a:r>
                      <a:endParaRPr lang="zh-CN" altLang="en-US" sz="2000" b="1" u="sng" dirty="0">
                        <a:solidFill>
                          <a:schemeClr val="bg1"/>
                        </a:solidFill>
                        <a:latin typeface="Aa语文老师的字 (非商业使用)" panose="02010600010101010101" pitchFamily="2" charset="-122"/>
                        <a:ea typeface="Aa语文老师的字 (非商业使用)" panose="02010600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13274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  <a:cs typeface="+mn-cs"/>
                        </a:rPr>
                        <a:t>民国时期</a:t>
                      </a:r>
                      <a:r>
                        <a:rPr lang="zh-CN" altLang="en-US" sz="2000" b="1" u="sng" kern="1200" dirty="0">
                          <a:solidFill>
                            <a:schemeClr val="bg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  <a:cs typeface="+mn-cs"/>
                        </a:rPr>
                        <a:t>影响较大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  <a:cs typeface="+mn-cs"/>
                        </a:rPr>
                        <a:t>的报纸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Aa语文老师的字 (非商业使用)" panose="02010600010101010101" pitchFamily="2" charset="-122"/>
                        <a:ea typeface="Aa语文老师的字 (非商业使用)" panose="02010600010101010101" pitchFamily="2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2210103" y="2518168"/>
            <a:ext cx="3010780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1872 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 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申报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9" name="Picture 17" descr="U168P2T1D691053F13DT20050811195714"/>
          <p:cNvPicPr>
            <a:picLocks noChangeAspect="1" noChangeArrowheads="1"/>
          </p:cNvPicPr>
          <p:nvPr/>
        </p:nvPicPr>
        <p:blipFill>
          <a:blip r:embed="rId2"/>
          <a:srcRect t="2254"/>
          <a:stretch>
            <a:fillRect/>
          </a:stretch>
        </p:blipFill>
        <p:spPr bwMode="auto">
          <a:xfrm>
            <a:off x="5337640" y="2182592"/>
            <a:ext cx="1564343" cy="1658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矩形 19"/>
          <p:cNvSpPr/>
          <p:nvPr/>
        </p:nvSpPr>
        <p:spPr>
          <a:xfrm>
            <a:off x="2126870" y="3932974"/>
            <a:ext cx="3010780" cy="114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大公报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新闻报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延安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解放日报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88673" y="2208930"/>
            <a:ext cx="4712802" cy="1658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申报</a:t>
            </a:r>
            <a:r>
              <a:rPr lang="en-US" altLang="zh-CN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自</a:t>
            </a:r>
            <a:r>
              <a:rPr lang="en-US" altLang="zh-CN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1872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年创办到</a:t>
            </a:r>
            <a:r>
              <a:rPr lang="en-US" altLang="zh-CN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1949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年停办，历时</a:t>
            </a:r>
            <a:r>
              <a:rPr lang="en-US" altLang="zh-CN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78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年，共出版了</a:t>
            </a:r>
            <a:r>
              <a:rPr lang="en-US" altLang="zh-CN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25600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期。旧中国历史最长、影响最大的一份报纸。它被人称为研究中国近现代史的“</a:t>
            </a:r>
            <a:r>
              <a:rPr lang="zh-CN" altLang="en-US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百科全书</a:t>
            </a:r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”，因为它不仅记录了中国政治、经济、文化在那个时代的发展，也记录了城市居民日常生活的变迁。</a:t>
            </a:r>
            <a:endParaRPr lang="zh-CN" altLang="en-US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3">
            <a:lum bright="6000" contrast="36000"/>
          </a:blip>
          <a:srcRect/>
          <a:stretch>
            <a:fillRect/>
          </a:stretch>
        </p:blipFill>
        <p:spPr bwMode="auto">
          <a:xfrm>
            <a:off x="10158952" y="3816380"/>
            <a:ext cx="1564344" cy="1379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18" y="3864763"/>
            <a:ext cx="1919957" cy="1352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578" y="3867152"/>
            <a:ext cx="2639619" cy="1328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矩形 26"/>
          <p:cNvSpPr/>
          <p:nvPr/>
        </p:nvSpPr>
        <p:spPr>
          <a:xfrm>
            <a:off x="2095803" y="5341997"/>
            <a:ext cx="3010780" cy="105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东方杂志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陈独秀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新青年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邹韬奋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生活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8" name="图片 2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1104" y="5142424"/>
            <a:ext cx="1039722" cy="1340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图片 2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82203" y="5142424"/>
            <a:ext cx="1270834" cy="1340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图片 2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85094" y="5168455"/>
            <a:ext cx="1727015" cy="1257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0" y="940188"/>
            <a:ext cx="3243943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（二）新闻出版业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报刊杂志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45968" y="1496027"/>
            <a:ext cx="1881456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填一填。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7" name="对话气泡: 圆角矩形 36"/>
          <p:cNvSpPr/>
          <p:nvPr/>
        </p:nvSpPr>
        <p:spPr>
          <a:xfrm>
            <a:off x="6712646" y="612320"/>
            <a:ext cx="5416674" cy="1405980"/>
          </a:xfrm>
          <a:prstGeom prst="wedgeRoundRectCallout">
            <a:avLst>
              <a:gd name="adj1" fmla="val -58999"/>
              <a:gd name="adj2" fmla="val 4432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维新变法时期：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时务报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国闻报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辛亥革命时期：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民报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》(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中国同盟会机关报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)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新文化运动期间：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新青年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7" grpId="0"/>
      <p:bldP spid="32" grpId="0" animBg="1"/>
      <p:bldP spid="33" grpId="0" animBg="1"/>
      <p:bldP spid="35" grpId="0"/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40188"/>
            <a:ext cx="12185194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（二）新闻出版业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出版社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）近代中国人创办的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第一个也是规模最大的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文化出版机构：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）其他有影响的出版机构：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中共在解放区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创办的出版机构：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627745" y="4551045"/>
            <a:ext cx="3401695" cy="4908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544" y="4487868"/>
            <a:ext cx="4513500" cy="602700"/>
          </a:xfrm>
          <a:prstGeom prst="rect">
            <a:avLst/>
          </a:prstGeom>
        </p:spPr>
      </p:pic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19398" y="3823451"/>
            <a:ext cx="2206944" cy="3034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51134" y="2896059"/>
            <a:ext cx="2634143" cy="4010346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 flipV="1">
            <a:off x="8152082" y="2665661"/>
            <a:ext cx="37786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3939311" y="3172692"/>
            <a:ext cx="468843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4963886" y="3708470"/>
            <a:ext cx="140635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174343" y="2181941"/>
            <a:ext cx="401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1897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年，上海，商务印书馆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69442" y="2717949"/>
            <a:ext cx="5149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中华书局、开明书店、生活书店等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12417" y="3252528"/>
            <a:ext cx="1709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新华书店</a:t>
            </a:r>
            <a:endParaRPr lang="zh-CN" altLang="en-US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62795" y="1579784"/>
          <a:ext cx="8629346" cy="48606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07894"/>
                <a:gridCol w="6721452"/>
              </a:tblGrid>
              <a:tr h="4824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姓名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Aa语文老师的字 (非商业使用)" panose="02010600010101010101" pitchFamily="2" charset="-122"/>
                        <a:ea typeface="Aa语文老师的字 (非商业使用)" panose="02010600010101010101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Aa语文老师的字 (非商业使用)" panose="02010600010101010101" pitchFamily="2" charset="-122"/>
                          <a:ea typeface="Aa语文老师的字 (非商业使用)" panose="02010600010101010101" pitchFamily="2" charset="-122"/>
                        </a:rPr>
                        <a:t>作品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Aa语文老师的字 (非商业使用)" panose="02010600010101010101" pitchFamily="2" charset="-122"/>
                        <a:ea typeface="Aa语文老师的字 (非商业使用)" panose="02010600010101010101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鲁迅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《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女神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茅盾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《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雷雨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巴金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《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骆驼祥子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赵树理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《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太阳照在桑干河上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》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6351"/>
                    </a:solidFill>
                  </a:tcPr>
                </a:tc>
              </a:tr>
              <a:tr h="4824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周立波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D58"/>
                    </a:solidFill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5623616" y="2022764"/>
            <a:ext cx="3895722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阿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Q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正传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狂人日记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18166" y="2508562"/>
            <a:ext cx="1175039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郭沫若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80497" y="2927852"/>
            <a:ext cx="3895722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子夜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14528" y="3449820"/>
            <a:ext cx="894863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曹禺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42691" y="3903605"/>
            <a:ext cx="3895722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家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14528" y="4425573"/>
            <a:ext cx="3895722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老舍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95845" y="4879358"/>
            <a:ext cx="3895722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小二黑结婚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40988" y="5388215"/>
            <a:ext cx="1175039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丁玲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42691" y="5863881"/>
            <a:ext cx="3895722" cy="674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暴风骤雨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977" y="3254434"/>
            <a:ext cx="2567785" cy="3748355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818166" y="2109603"/>
            <a:ext cx="991225" cy="45550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335658" y="1810074"/>
            <a:ext cx="1881456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填一填。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0" y="940188"/>
            <a:ext cx="12185194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（三）文学艺术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7" name="对话气泡: 圆角矩形 36"/>
          <p:cNvSpPr/>
          <p:nvPr/>
        </p:nvSpPr>
        <p:spPr>
          <a:xfrm>
            <a:off x="8135620" y="1245235"/>
            <a:ext cx="2667000" cy="700405"/>
          </a:xfrm>
          <a:prstGeom prst="wedgeRoundRectCallout">
            <a:avLst>
              <a:gd name="adj1" fmla="val 16925"/>
              <a:gd name="adj2" fmla="val 8603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中国第一本白话小说</a:t>
            </a:r>
            <a:r>
              <a:rPr 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；讨伐封建主义的檄文</a:t>
            </a:r>
            <a:endParaRPr 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" name="对话气泡: 圆角矩形 36"/>
          <p:cNvSpPr/>
          <p:nvPr/>
        </p:nvSpPr>
        <p:spPr>
          <a:xfrm>
            <a:off x="3702685" y="1398905"/>
            <a:ext cx="3445510" cy="546735"/>
          </a:xfrm>
          <a:prstGeom prst="wedgeRoundRectCallout">
            <a:avLst>
              <a:gd name="adj1" fmla="val 29432"/>
              <a:gd name="adj2" fmla="val 8008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批判国民性问题的经典之作</a:t>
            </a:r>
            <a:endParaRPr 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0" grpId="0" animBg="1"/>
      <p:bldP spid="31" grpId="0" animBg="1"/>
      <p:bldP spid="32" grpId="0" animBg="1"/>
      <p:bldP spid="34" grpId="0" animBg="1"/>
      <p:bldP spid="35" grpId="0"/>
      <p:bldP spid="37" grpId="0" bldLvl="0" animBg="1"/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时空坐标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76166" y="1204048"/>
            <a:ext cx="6432861" cy="452832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根据课本（第五单元）补充横线处，完成时空坐标。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1614701" y="3593789"/>
            <a:ext cx="10158199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85554" y="425371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5554" y="3010061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重庆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谈判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03985" y="3609593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89132" y="3184295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流程图: 摘录 8"/>
          <p:cNvSpPr/>
          <p:nvPr/>
        </p:nvSpPr>
        <p:spPr>
          <a:xfrm flipH="1" flipV="1">
            <a:off x="2440608" y="389466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19104" y="425371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1946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流程图: 摘录 10"/>
          <p:cNvSpPr/>
          <p:nvPr/>
        </p:nvSpPr>
        <p:spPr>
          <a:xfrm flipH="1" flipV="1">
            <a:off x="4174158" y="389466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85979" y="425371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1947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3" name="流程图: 摘录 12"/>
          <p:cNvSpPr/>
          <p:nvPr/>
        </p:nvSpPr>
        <p:spPr>
          <a:xfrm flipH="1" flipV="1">
            <a:off x="5841033" y="389466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77834" y="425371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5" name="流程图: 摘录 14"/>
          <p:cNvSpPr/>
          <p:nvPr/>
        </p:nvSpPr>
        <p:spPr>
          <a:xfrm flipH="1" flipV="1">
            <a:off x="7332888" y="389466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637813" y="425371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7" name="流程图: 摘录 16"/>
          <p:cNvSpPr/>
          <p:nvPr/>
        </p:nvSpPr>
        <p:spPr>
          <a:xfrm flipH="1" flipV="1">
            <a:off x="8992867" y="389466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068592" y="425371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流程图: 摘录 18"/>
          <p:cNvSpPr/>
          <p:nvPr/>
        </p:nvSpPr>
        <p:spPr>
          <a:xfrm flipH="1" flipV="1">
            <a:off x="10423646" y="389466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84611" y="2994688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全面内战爆发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903042" y="3594220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620683" y="3155435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33710" y="2813119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刘邓大军挺进大别山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569917" y="3571213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87558" y="313242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81098" y="2581398"/>
            <a:ext cx="1571014" cy="330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三大战役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657698" y="2936840"/>
            <a:ext cx="141781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93058" y="2520437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4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016316" y="2973269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0134747" y="3572801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852388" y="3134016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5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对话气泡: 圆角矩形 34"/>
          <p:cNvSpPr/>
          <p:nvPr/>
        </p:nvSpPr>
        <p:spPr>
          <a:xfrm>
            <a:off x="228600" y="3023283"/>
            <a:ext cx="825815" cy="583727"/>
          </a:xfrm>
          <a:prstGeom prst="wedgeRoundRectCallout">
            <a:avLst>
              <a:gd name="adj1" fmla="val 73886"/>
              <a:gd name="adj2" fmla="val 22508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重要事件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endCxn id="28" idx="2"/>
          </p:cNvCxnSpPr>
          <p:nvPr/>
        </p:nvCxnSpPr>
        <p:spPr>
          <a:xfrm flipV="1">
            <a:off x="7466732" y="2973269"/>
            <a:ext cx="0" cy="6846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9182100" y="2973269"/>
            <a:ext cx="0" cy="684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0" idx="2"/>
          </p:cNvCxnSpPr>
          <p:nvPr/>
        </p:nvCxnSpPr>
        <p:spPr>
          <a:xfrm>
            <a:off x="4349178" y="4739492"/>
            <a:ext cx="0" cy="3468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2" idx="2"/>
          </p:cNvCxnSpPr>
          <p:nvPr/>
        </p:nvCxnSpPr>
        <p:spPr>
          <a:xfrm>
            <a:off x="6016053" y="4739492"/>
            <a:ext cx="0" cy="3468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4349178" y="5086350"/>
            <a:ext cx="166687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4397108" y="4755440"/>
            <a:ext cx="1571014" cy="330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战略防御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1" name="直接连接符 60"/>
          <p:cNvCxnSpPr>
            <a:stCxn id="14" idx="2"/>
          </p:cNvCxnSpPr>
          <p:nvPr/>
        </p:nvCxnSpPr>
        <p:spPr>
          <a:xfrm>
            <a:off x="7507908" y="4739492"/>
            <a:ext cx="0" cy="3468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6016053" y="5086350"/>
            <a:ext cx="149185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5968122" y="4763556"/>
            <a:ext cx="1571014" cy="330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战略进攻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6" name="直接连接符 65"/>
          <p:cNvCxnSpPr>
            <a:stCxn id="16" idx="2"/>
          </p:cNvCxnSpPr>
          <p:nvPr/>
        </p:nvCxnSpPr>
        <p:spPr>
          <a:xfrm>
            <a:off x="9167887" y="4739492"/>
            <a:ext cx="0" cy="3468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507908" y="5094466"/>
            <a:ext cx="167419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503488" y="4743408"/>
            <a:ext cx="1571014" cy="330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战略决战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1" name="星形: 五角 70"/>
          <p:cNvSpPr/>
          <p:nvPr/>
        </p:nvSpPr>
        <p:spPr>
          <a:xfrm>
            <a:off x="8731333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星形: 五角 71"/>
          <p:cNvSpPr/>
          <p:nvPr/>
        </p:nvSpPr>
        <p:spPr>
          <a:xfrm>
            <a:off x="9437287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星形: 五角 72"/>
          <p:cNvSpPr/>
          <p:nvPr/>
        </p:nvSpPr>
        <p:spPr>
          <a:xfrm>
            <a:off x="10148277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星形: 五角 73"/>
          <p:cNvSpPr/>
          <p:nvPr/>
        </p:nvSpPr>
        <p:spPr>
          <a:xfrm>
            <a:off x="10808327" y="6107482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星形: 五角 74"/>
          <p:cNvSpPr/>
          <p:nvPr/>
        </p:nvSpPr>
        <p:spPr>
          <a:xfrm>
            <a:off x="11485835" y="6107482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731333" y="5602845"/>
            <a:ext cx="2268632" cy="363474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给自己打个分吧！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2" name="右大括号 31"/>
          <p:cNvSpPr/>
          <p:nvPr/>
        </p:nvSpPr>
        <p:spPr>
          <a:xfrm rot="5400000">
            <a:off x="6626200" y="2841215"/>
            <a:ext cx="230786" cy="488101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5372739" y="5583058"/>
            <a:ext cx="2943880" cy="5837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解放战争三大阶段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20" grpId="0"/>
      <p:bldP spid="23" grpId="0"/>
      <p:bldP spid="26" grpId="0"/>
      <p:bldP spid="29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80" y="416872"/>
            <a:ext cx="509714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考点二：教育文化事业的发展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近代经济、社会生活与教育文化事业的发展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09" y="367577"/>
            <a:ext cx="620518" cy="620518"/>
          </a:xfrm>
          <a:prstGeom prst="rect">
            <a:avLst/>
          </a:prstGeom>
        </p:spPr>
      </p:pic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731075" y="1007137"/>
          <a:ext cx="11262451" cy="6004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156"/>
                <a:gridCol w="2787805"/>
                <a:gridCol w="3222702"/>
                <a:gridCol w="4281788"/>
              </a:tblGrid>
              <a:tr h="484870"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作品</a:t>
                      </a:r>
                      <a:endParaRPr lang="zh-CN" altLang="en-US" sz="28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人物</a:t>
                      </a:r>
                      <a:endParaRPr lang="zh-CN" altLang="en-US" sz="28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特点</a:t>
                      </a:r>
                      <a:r>
                        <a:rPr lang="en-US" altLang="zh-CN" sz="28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/</a:t>
                      </a:r>
                      <a:r>
                        <a:rPr lang="zh-CN" altLang="en-US" sz="28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地位</a:t>
                      </a:r>
                      <a:endParaRPr lang="zh-CN" altLang="en-US" sz="28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8558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歌剧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594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绘画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59493">
                <a:tc vMerge="1"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5949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歌曲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59493">
                <a:tc vMerge="1"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4557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电影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63711">
                <a:tc vMerge="1"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79120">
                <a:tc vMerge="1">
                  <a:tcPr/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422484" y="347141"/>
            <a:ext cx="264305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（三）文学艺术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4252" y="1798414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白毛女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9926" y="2411784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齐白石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8108" y="3159301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徐悲鸿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11349" y="2443467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擅绘花鸟草虫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49532" y="3159300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熟悉中西画法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34252" y="2443467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墨虾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2083" y="3017952"/>
            <a:ext cx="4039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田横五百士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愚公移山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53331" y="3990298"/>
            <a:ext cx="2600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义勇军进行曲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（国歌）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4538" y="4835618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黄河大合唱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06034" y="4134801"/>
            <a:ext cx="2998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田汉作词，</a:t>
            </a:r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聂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耳作曲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52561" y="4788104"/>
            <a:ext cx="3297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冼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星海作曲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1075" y="6453751"/>
            <a:ext cx="7962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十字街头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马路天使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渔光曲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8675" y="5408513"/>
            <a:ext cx="4064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1905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，中国第一部无声电影</a:t>
            </a:r>
            <a:endParaRPr lang="zh-CN" altLang="en-US" sz="2400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9799" y="5998778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歌女牡丹红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60173" y="5939165"/>
            <a:ext cx="4155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1931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，中国第一部有声电影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21617" y="5402183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定军山</a:t>
            </a:r>
            <a:r>
              <a:rPr lang="en-US" altLang="zh-CN" sz="2400" dirty="0">
                <a:solidFill>
                  <a:srgbClr val="FFC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31885" y="6469817"/>
            <a:ext cx="271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赵丹、周旋等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12302" y="1022872"/>
            <a:ext cx="1792940" cy="867805"/>
          </a:xfrm>
          <a:prstGeom prst="rect">
            <a:avLst/>
          </a:prstGeom>
        </p:spPr>
      </p:pic>
      <p:pic>
        <p:nvPicPr>
          <p:cNvPr id="2" name="图片 1" descr="图片包含 照片&#10;&#10;已生成极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4537" y="1550906"/>
            <a:ext cx="3510370" cy="48307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170185" y="1999936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8226" y="1550906"/>
            <a:ext cx="2734352" cy="27862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627745" y="4551045"/>
            <a:ext cx="3468370" cy="490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screen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57898" y="349885"/>
            <a:ext cx="2076532" cy="94107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23"/>
            </p:custDataLst>
          </p:nvPr>
        </p:nvSpPr>
        <p:spPr>
          <a:xfrm>
            <a:off x="336996" y="502327"/>
            <a:ext cx="1918337" cy="540739"/>
          </a:xfrm>
          <a:prstGeom prst="rect">
            <a:avLst/>
          </a:prstGeom>
        </p:spPr>
        <p:txBody>
          <a:bodyPr wrap="square" anchor="ctr">
            <a:normAutofit fontScale="92500" lnSpcReduction="20000"/>
          </a:bodyPr>
          <a:lstStyle/>
          <a:p>
            <a:pPr algn="ctr"/>
            <a:r>
              <a:rPr lang="zh-CN" altLang="en-US" sz="36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背书</a:t>
            </a:r>
            <a:r>
              <a:rPr lang="en-US" altLang="zh-CN" sz="3000" b="1" spc="300" dirty="0" err="1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ing</a:t>
            </a:r>
            <a:endParaRPr lang="zh-CN" altLang="en-US" sz="2800" b="1" spc="3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7459162" y="2448965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en-US" altLang="zh-CN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mins</a:t>
            </a:r>
            <a:endParaRPr lang="zh-CN" altLang="en-US" sz="3600" b="1" spc="15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01" y="2024523"/>
            <a:ext cx="2212557" cy="312992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第七单元随堂测验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85496"/>
            <a:ext cx="5837275" cy="5472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重庆谈判的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目的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内战爆发的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解放战争时期，国民党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重点进攻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的地区是？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解放战争时期，解放区实行的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土地政策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是什么？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1947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年夏，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揭开战略进攻序幕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的是什么战争？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三大战役分别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渡江战役的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意义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人民解放战争胜利的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根本原因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傅作义做出贡献的是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和平解放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哪场战役是“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人民群众用小车推出来的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-21623"/>
            <a:ext cx="6354726" cy="53338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假和平，真内战；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1945.10.10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，签订“双十协定”。</a:t>
            </a:r>
            <a:endParaRPr lang="zh-CN" altLang="en-US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1946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年，蒋介石公然进攻中原解放区。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山东解放区和陕北解放区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“耕者有其田”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1947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年夏，刘邓大军挺进大别山。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辽沈战役、淮海战役和平津战役。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人民解放军占领南京，结束了国民党在大陆的统治。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人民群众的拥护和支持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北平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淮海战役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91006" y="5463139"/>
            <a:ext cx="4513500" cy="60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第八单元随堂测验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85496"/>
            <a:ext cx="5837275" cy="5472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一战期间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，民族资本主义的发展特点是？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请列举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两个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近代时期的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实业家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辛亥革命时期，民国政府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在装束上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颁布了哪些法令？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百日维新期间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，创办了什么新式学校？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科举制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正式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在哪一年废除？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近代中国存在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时间最长的报纸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7. 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近代中国人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创办的第一个也是规模最大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的文化出版机构是什么？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8. 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第一本白话小说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9. 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黄河大合唱</a:t>
            </a:r>
            <a:r>
              <a:rPr lang="en-US" altLang="zh-CN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由谁作曲？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10. 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中国第一部无声电影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1025497"/>
            <a:ext cx="6354726" cy="38098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“短暂的春天”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张謇、侯德榜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剪辫、易服和劝禁缠足；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京师大学堂；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1905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1872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，上海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申报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1897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，上海，商务印书馆；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鲁迅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狂人日记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冼星海；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1905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定军山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26040" y="5489399"/>
            <a:ext cx="4513500" cy="60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78271">
            <a:off x="2938450" y="594341"/>
            <a:ext cx="5011346" cy="3011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5397" y="951019"/>
            <a:ext cx="3011516" cy="825607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考点一：内战爆发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846172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32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8153" y="2927952"/>
            <a:ext cx="1015096" cy="72984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难辨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1047" y="5249311"/>
            <a:ext cx="1877106" cy="72984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“目的”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047" y="2927952"/>
            <a:ext cx="938553" cy="72984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真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49600" y="2927952"/>
            <a:ext cx="938553" cy="7298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假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</a:t>
            </a:r>
            <a:endParaRPr lang="zh-CN" altLang="en-US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8153" y="5249310"/>
            <a:ext cx="1015096" cy="72984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暴露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" name="左中括号 10"/>
          <p:cNvSpPr/>
          <p:nvPr/>
        </p:nvSpPr>
        <p:spPr>
          <a:xfrm>
            <a:off x="4301218" y="2832212"/>
            <a:ext cx="125185" cy="92131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63810" y="3046582"/>
            <a:ext cx="2018960" cy="4925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重庆谈判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箭头: 下 13"/>
          <p:cNvSpPr/>
          <p:nvPr/>
        </p:nvSpPr>
        <p:spPr>
          <a:xfrm>
            <a:off x="4466543" y="3628583"/>
            <a:ext cx="2263207" cy="1620727"/>
          </a:xfrm>
          <a:prstGeom prst="downArrow">
            <a:avLst>
              <a:gd name="adj1" fmla="val 50000"/>
              <a:gd name="adj2" fmla="val 25904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C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假</a:t>
            </a:r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和平真</a:t>
            </a:r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内战</a:t>
            </a:r>
            <a:endParaRPr lang="zh-CN" altLang="en-US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5" name="左中括号 14"/>
          <p:cNvSpPr/>
          <p:nvPr/>
        </p:nvSpPr>
        <p:spPr>
          <a:xfrm>
            <a:off x="4301218" y="5200843"/>
            <a:ext cx="125185" cy="92131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/>
          <p:cNvSpPr/>
          <p:nvPr/>
        </p:nvSpPr>
        <p:spPr>
          <a:xfrm>
            <a:off x="4426404" y="5191144"/>
            <a:ext cx="2476500" cy="8461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国民党发动内战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箭头: 左 16"/>
          <p:cNvSpPr/>
          <p:nvPr/>
        </p:nvSpPr>
        <p:spPr>
          <a:xfrm>
            <a:off x="7440759" y="5249309"/>
            <a:ext cx="3245985" cy="788007"/>
          </a:xfrm>
          <a:prstGeom prst="lef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解放区军民的自卫反击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6478021" y="2440760"/>
            <a:ext cx="1809750" cy="163235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和平</a:t>
            </a:r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、</a:t>
            </a:r>
            <a:r>
              <a:rPr lang="zh-CN" altLang="en-US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民主</a:t>
            </a:r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的曙光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9" name="图形 8" descr="用户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87771" y="2254141"/>
            <a:ext cx="2263207" cy="20256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359660" y="2081452"/>
            <a:ext cx="2111653" cy="3665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我似乎看到了和平。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99409" y="1426211"/>
            <a:ext cx="2111653" cy="3665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愿国家平安。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08635" y="1590099"/>
            <a:ext cx="2017878" cy="3436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希望蒋介石守诚信。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30917" y="1871601"/>
            <a:ext cx="2111653" cy="5953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和平、民主、统一看来有点希望。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77" y="5239075"/>
            <a:ext cx="750310" cy="750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79" y="416872"/>
            <a:ext cx="4501982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考点一：内战爆发（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1946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33" y="384177"/>
            <a:ext cx="620518" cy="620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51" y="382003"/>
            <a:ext cx="620518" cy="620518"/>
          </a:xfrm>
          <a:prstGeom prst="rect">
            <a:avLst/>
          </a:prstGeom>
        </p:spPr>
      </p:pic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7" y="865862"/>
            <a:ext cx="9346744" cy="577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（一）“真”“假”难辨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重庆谈判</a:t>
            </a:r>
            <a:endParaRPr lang="en-US" altLang="zh-CN" sz="24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）背景：          ，蒋介石三次电邀毛泽东到重庆面商国家大计。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目的</a:t>
            </a:r>
            <a:endParaRPr lang="en-US" altLang="zh-CN" sz="20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蒋介石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的目的：①为发动内战争取时间②赢得政治主动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实质：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毛泽东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的目的：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</a:t>
            </a:r>
            <a:endParaRPr lang="en-US" altLang="zh-CN" sz="20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，国共双方签署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政府与中共代表会谈纪要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，即  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政府与中共代表会谈纪要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的内容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①双方同意以和平、民主、团结、统一为基础，长期合作，坚决         ，建设独立、自由和富强的新中国；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②召开  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484863"/>
            <a:ext cx="2956746" cy="227204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任意多边形: 形状 7"/>
          <p:cNvSpPr/>
          <p:nvPr/>
        </p:nvSpPr>
        <p:spPr>
          <a:xfrm>
            <a:off x="1452330" y="2410792"/>
            <a:ext cx="124324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7395930" y="3296613"/>
            <a:ext cx="2338620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928579" y="3708673"/>
            <a:ext cx="233862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7523751" y="4736246"/>
            <a:ext cx="1462320" cy="661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928455" y="6572275"/>
            <a:ext cx="1462320" cy="661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7224480" y="5654260"/>
            <a:ext cx="1014645" cy="661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98329" y="2056401"/>
            <a:ext cx="1561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66108" y="2854408"/>
            <a:ext cx="3398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“假和平，真内战”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12398" y="3355503"/>
            <a:ext cx="2570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尽一切可能争取和平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23751" y="4353738"/>
            <a:ext cx="1462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“双十协定”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00642" y="5271752"/>
            <a:ext cx="1462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避免内战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8552" y="6186271"/>
            <a:ext cx="1742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政治协商会议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79" y="416872"/>
            <a:ext cx="4228081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考点一：内战爆发（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1946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9" y="430789"/>
            <a:ext cx="620518" cy="620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54" y="416872"/>
            <a:ext cx="620518" cy="620518"/>
          </a:xfrm>
          <a:prstGeom prst="rect">
            <a:avLst/>
          </a:prstGeom>
        </p:spPr>
      </p:pic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6" y="865862"/>
            <a:ext cx="12185193" cy="577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政治协商会议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）时间、地点：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①讨论了建立联合政府、和平建国纲领、召开国民大会、修改宪法草案、整编军队等问题；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②通过了一系列决议，再次确定了                   的方针。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）意义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重庆谈判和政治协商会议的召开，为中国实现                  带来了一线曙光。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（二）“目的”暴露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400" dirty="0">
                <a:highlight>
                  <a:srgbClr val="FF5757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国民党发动内战</a:t>
            </a:r>
            <a:endParaRPr lang="en-US" altLang="zh-CN" sz="2400" dirty="0">
              <a:highlight>
                <a:srgbClr val="FF5757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爆发标志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r>
              <a:rPr lang="en-US" altLang="zh-CN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1946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月，蒋介石全力围攻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全面进攻：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1946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月，国民党军队占领      ，全面进攻达到      ；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1947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月，全面进攻被粉碎。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重点进攻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：国民党重点进攻          和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2014819" y="1858338"/>
            <a:ext cx="2338620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3966930" y="3264059"/>
            <a:ext cx="2338620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5136240" y="4153863"/>
            <a:ext cx="2338620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5006154" y="5144463"/>
            <a:ext cx="1299396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5006154" y="5658759"/>
            <a:ext cx="851721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7691205" y="5658759"/>
            <a:ext cx="728895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3519255" y="6093832"/>
            <a:ext cx="1309920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5136240" y="6135063"/>
            <a:ext cx="1309920" cy="580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76719" y="1482160"/>
            <a:ext cx="1903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1946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11485" y="2903427"/>
            <a:ext cx="2849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避免内战、和平建国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0795" y="3810532"/>
            <a:ext cx="2849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民主统一、和平建国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53433" y="4813304"/>
            <a:ext cx="1746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中原解放区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63698" y="5269172"/>
            <a:ext cx="1746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张家口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8117" y="5279448"/>
            <a:ext cx="10750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最高峰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14668" y="5738756"/>
            <a:ext cx="1821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陕北解放区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47089" y="5738756"/>
            <a:ext cx="1821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山东解放区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连接符: 肘形 17"/>
          <p:cNvCxnSpPr/>
          <p:nvPr/>
        </p:nvCxnSpPr>
        <p:spPr>
          <a:xfrm>
            <a:off x="4306066" y="3526817"/>
            <a:ext cx="2586155" cy="102730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/>
          <p:cNvCxnSpPr/>
          <p:nvPr/>
        </p:nvCxnSpPr>
        <p:spPr>
          <a:xfrm>
            <a:off x="3734404" y="5732724"/>
            <a:ext cx="2586155" cy="102730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79" y="416872"/>
            <a:ext cx="4228081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考点一：内战爆发（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1946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9" y="368271"/>
            <a:ext cx="620518" cy="620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57" y="392572"/>
            <a:ext cx="620518" cy="620518"/>
          </a:xfrm>
          <a:prstGeom prst="rect">
            <a:avLst/>
          </a:prstGeom>
        </p:spPr>
      </p:pic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6" y="865862"/>
            <a:ext cx="12185193" cy="2725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（三）解放区军民的自卫反击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论断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毛泽东：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战争策略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21754" r="10588" b="17583"/>
          <a:stretch>
            <a:fillRect/>
          </a:stretch>
        </p:blipFill>
        <p:spPr>
          <a:xfrm>
            <a:off x="7923727" y="2685581"/>
            <a:ext cx="3843137" cy="4160237"/>
          </a:xfrm>
          <a:prstGeom prst="rect">
            <a:avLst/>
          </a:prstGeom>
        </p:spPr>
      </p:pic>
      <p:sp>
        <p:nvSpPr>
          <p:cNvPr id="8" name="对话气泡: 椭圆形 7"/>
          <p:cNvSpPr/>
          <p:nvPr/>
        </p:nvSpPr>
        <p:spPr>
          <a:xfrm>
            <a:off x="9994779" y="2581291"/>
            <a:ext cx="2197221" cy="1671053"/>
          </a:xfrm>
          <a:prstGeom prst="wedgeEllipseCallout">
            <a:avLst>
              <a:gd name="adj1" fmla="val -49442"/>
              <a:gd name="adj2" fmla="val 310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多强大都不要怕，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一切反动派都是纸老虎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连接符: 肘形 13"/>
          <p:cNvCxnSpPr/>
          <p:nvPr/>
        </p:nvCxnSpPr>
        <p:spPr>
          <a:xfrm rot="10800000" flipV="1">
            <a:off x="580607" y="3795283"/>
            <a:ext cx="1806605" cy="9141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66007" y="3771300"/>
            <a:ext cx="438568" cy="848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运动战</a:t>
            </a:r>
            <a:endParaRPr lang="zh-CN" altLang="en-US" sz="24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8571" y="3611326"/>
            <a:ext cx="1141731" cy="848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歼灭敌人有生力量</a:t>
            </a:r>
            <a:endParaRPr lang="zh-CN" altLang="en-US" sz="24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96259" y="5829951"/>
            <a:ext cx="1484624" cy="848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集中优势兵力各个击破</a:t>
            </a:r>
            <a:endParaRPr lang="zh-CN" altLang="en-US" sz="24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 flipV="1">
            <a:off x="1567143" y="2505075"/>
            <a:ext cx="3128681" cy="6228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115949" y="1932147"/>
            <a:ext cx="4031067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“一切反动派都是纸老虎”</a:t>
            </a:r>
            <a:endParaRPr lang="en-US" altLang="zh-CN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435144" y="2664584"/>
          <a:ext cx="6307594" cy="3404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8" grpId="0" animBg="1"/>
      <p:bldP spid="10" grpId="0"/>
      <p:bldP spid="15" grpId="0"/>
      <p:bldP spid="17" grpId="0"/>
      <p:bldP spid="19" grpId="0" animBg="1"/>
      <p:bldP spid="20" grpId="0"/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79" y="416872"/>
            <a:ext cx="4228081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考点一：内战爆发（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1946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9" y="368271"/>
            <a:ext cx="620518" cy="620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57" y="392572"/>
            <a:ext cx="620518" cy="620518"/>
          </a:xfrm>
          <a:prstGeom prst="rect">
            <a:avLst/>
          </a:prstGeom>
        </p:spPr>
      </p:pic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6" y="865862"/>
            <a:ext cx="12185193" cy="3279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粉碎全面进攻：解放区军民经过半年多的自卫反击战，在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1947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月粉碎全面进攻。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粉碎重点进攻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）粉碎对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陕北解放区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的重点进攻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①毛泽东、周恩来等率领中共中央和解放军总部主动                   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      率领         先后取得               等战役的胜利，粉碎了国民党军队对     的重点进攻。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）粉碎对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山东解放区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的重点进攻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在山东      消灭国民党王牌主力整编第七十四师，打退了敌人对          的重点进攻。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8631734" y="4902373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673" y="472899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68650" y="4885821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31673" y="5944762"/>
            <a:ext cx="3133172" cy="3632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44506" y="5994839"/>
            <a:ext cx="3133172" cy="3632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58828" y="6017621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82649" y="6102198"/>
            <a:ext cx="3133172" cy="363230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 flipV="1">
            <a:off x="5901019" y="2706063"/>
            <a:ext cx="2338620" cy="661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900769" y="3213627"/>
            <a:ext cx="188090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365603" y="3167907"/>
            <a:ext cx="77739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1652869" y="3167906"/>
            <a:ext cx="1176056" cy="4878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62679" y="4079284"/>
            <a:ext cx="128987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2143207" y="4079284"/>
            <a:ext cx="68571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8724775" y="4078052"/>
            <a:ext cx="120980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9741799" y="3167905"/>
            <a:ext cx="554726" cy="621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96501" y="2339050"/>
            <a:ext cx="254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撤离延安，转战陕北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2912" y="2803769"/>
            <a:ext cx="982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彭德怀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48380" y="2801606"/>
            <a:ext cx="172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西北野战军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80822" y="2801606"/>
            <a:ext cx="232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青化砭、沙家店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75638" y="2807626"/>
            <a:ext cx="752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陕北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170580" y="3705311"/>
            <a:ext cx="1756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华东野战军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76038" y="3701438"/>
            <a:ext cx="1756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孟良崮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51481" y="3719874"/>
            <a:ext cx="1756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山东解放军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62679" y="416872"/>
            <a:ext cx="4228081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考点一：内战爆发（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1946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9" y="368271"/>
            <a:ext cx="620518" cy="620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57" y="392572"/>
            <a:ext cx="620518" cy="620518"/>
          </a:xfrm>
          <a:prstGeom prst="rect">
            <a:avLst/>
          </a:prstGeom>
        </p:spPr>
      </p:pic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人民解放战争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76166" y="1204048"/>
            <a:ext cx="6432861" cy="452832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中国近代史上，国民党和共产党共有几次合作？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656" flipH="1">
            <a:off x="10868025" y="990775"/>
            <a:ext cx="1332209" cy="1332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13260">
            <a:off x="9671374" y="746803"/>
            <a:ext cx="1713124" cy="1066892"/>
          </a:xfrm>
          <a:prstGeom prst="rect">
            <a:avLst/>
          </a:prstGeom>
        </p:spPr>
      </p:pic>
      <p:graphicFrame>
        <p:nvGraphicFramePr>
          <p:cNvPr id="14" name="表格 14"/>
          <p:cNvGraphicFramePr>
            <a:graphicFrameLocks noGrp="1"/>
          </p:cNvGraphicFramePr>
          <p:nvPr/>
        </p:nvGraphicFramePr>
        <p:xfrm>
          <a:off x="680305" y="2000796"/>
          <a:ext cx="10810875" cy="466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176"/>
                <a:gridCol w="4790294"/>
                <a:gridCol w="4528405"/>
              </a:tblGrid>
              <a:tr h="933341">
                <a:tc>
                  <a:txBody>
                    <a:bodyPr/>
                    <a:lstStyle/>
                    <a:p>
                      <a:endParaRPr lang="zh-CN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第一次国共合作</a:t>
                      </a:r>
                      <a:endParaRPr lang="zh-CN" altLang="en-US" sz="3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第二次国共合作</a:t>
                      </a:r>
                      <a:endParaRPr lang="zh-CN" altLang="en-US" sz="3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33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时期</a:t>
                      </a: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33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合作标志</a:t>
                      </a: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33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合作成果</a:t>
                      </a: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33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合作破裂</a:t>
                      </a: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图片 6" descr="红色小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6" y="1311146"/>
            <a:ext cx="874359" cy="1236815"/>
          </a:xfrm>
          <a:prstGeom prst="rect">
            <a:avLst/>
          </a:prstGeom>
        </p:spPr>
      </p:pic>
      <p:pic>
        <p:nvPicPr>
          <p:cNvPr id="8" name="图片 7" descr="蓝色小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31" y="1311146"/>
            <a:ext cx="874359" cy="12368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31605" y="3013501"/>
            <a:ext cx="27183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1924-1927</a:t>
            </a:r>
            <a:endParaRPr lang="en-US" altLang="zh-CN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（国民大革命时期）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33825" y="4103315"/>
            <a:ext cx="405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1924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年，国民党一大的召开。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3825" y="5023797"/>
            <a:ext cx="3535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黄埔军校、北伐战争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98824" y="5984487"/>
            <a:ext cx="432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1927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年，国民党右派叛变革命。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49872" y="2951895"/>
            <a:ext cx="27183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1937-1945</a:t>
            </a:r>
            <a:endParaRPr lang="en-US" altLang="zh-CN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（全民族抗战时期）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71119" y="3918648"/>
            <a:ext cx="2597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9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月，国共合作宣言的发表。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19532" y="4877575"/>
            <a:ext cx="390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建立了抗日民族统一战线，取得了抗日战争的胜利。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42530" y="5799820"/>
            <a:ext cx="3454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1946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年，蒋介石进攻中原解放区，发动内战。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18"/>
  <p:tag name="KSO_WM_TEMPLATE_THUMBS_INDEX" val="1、1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918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4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5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6"/>
  <p:tag name="KSO_WM_DIAGRAM_GROUP_CODE" val="l1-1"/>
  <p:tag name="KSO_WM_UNIT_TYPE" val="a"/>
  <p:tag name="KSO_WM_UNIT_INDEX" val="1"/>
  <p:tag name="KSO_WM_UNIT_TEXT_FILL_FORE_SCHEMECOLOR_INDEX" val="16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2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3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SLIDE_ID" val="custom20200918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custom"/>
  <p:tag name="KSO_WM_TEMPLATE_INDEX" val="20200918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2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3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4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5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10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1113*731"/>
  <p:tag name="KSO_WM_DIAGRAM_GROUP_CODE" val="l1-9"/>
  <p:tag name="KSO_WM_UNIT_TYPE" val="l_h_d"/>
  <p:tag name="KSO_WM_UNIT_INDEX" val="1_2_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842*613"/>
  <p:tag name="KSO_WM_DIAGRAM_GROUP_CODE" val="l1-9"/>
  <p:tag name="KSO_WM_UNIT_TYPE" val="l_h_d"/>
  <p:tag name="KSO_WM_UNIT_INDEX" val="1_1_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79.xml><?xml version="1.0" encoding="utf-8"?>
<p:tagLst xmlns:p="http://schemas.openxmlformats.org/presentationml/2006/main">
  <p:tag name="KSO_WM_UNIT_TABLE_BEAUTIFY" val="smartTable{41b9979d-dbe3-422d-a2ed-6cc3ecb6378b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2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3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4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5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9"/>
  <p:tag name="KSO_WM_UNIT_TYPE" val="i"/>
  <p:tag name="KSO_WM_UNIT_INDEX" val="10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842*613"/>
  <p:tag name="KSO_WM_DIAGRAM_GROUP_CODE" val="l1-9"/>
  <p:tag name="KSO_WM_UNIT_TYPE" val="l_h_d"/>
  <p:tag name="KSO_WM_UNIT_INDEX" val="1_1_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6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1113*731"/>
  <p:tag name="KSO_WM_DIAGRAM_GROUP_CODE" val="l1-9"/>
  <p:tag name="KSO_WM_UNIT_TYPE" val="l_h_d"/>
  <p:tag name="KSO_WM_UNIT_INDEX" val="1_2_1"/>
  <p:tag name="KSO_WM_UNIT_USESOURCEFORMAT_APPLY" val="1"/>
</p:tagLst>
</file>

<file path=ppt/tags/tag187.xml><?xml version="1.0" encoding="utf-8"?>
<p:tagLst xmlns:p="http://schemas.openxmlformats.org/presentationml/2006/main">
  <p:tag name="KSO_WM_UNIT_TABLE_BEAUTIFY" val="smartTable{e39d2202-625b-4c89-9f3a-cd6cf5498fec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d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VALUE" val="1341*974"/>
  <p:tag name="KSO_WM_DIAGRAM_GROUP_CODE" val="l1-6"/>
  <p:tag name="KSO_WM_UNIT_TYPE" val="d"/>
  <p:tag name="KSO_WM_UNIT_INDEX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6"/>
  <p:tag name="KSO_WM_UNIT_TYPE" val="l_h_i"/>
  <p:tag name="KSO_WM_UNIT_INDEX" val="1_2_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3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4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5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6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6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7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7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8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9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0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"/>
  <p:tag name="KSO_WM_DIAGRAM_GROUP_CODE" val="l1-6"/>
  <p:tag name="KSO_WM_UNIT_TYPE" val="a"/>
  <p:tag name="KSO_WM_UNIT_INDEX" val="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SLIDE_ID" val="custom20200918_11"/>
  <p:tag name="KSO_WM_TEMPLATE_SUBCATEGORY" val="0"/>
  <p:tag name="KSO_WM_SLIDE_ITEM_CNT" val="2"/>
  <p:tag name="KSO_WM_SLIDE_INDEX" val="11"/>
  <p:tag name="KSO_WM_TAG_VERSION" val="1.0"/>
  <p:tag name="KSO_WM_BEAUTIFY_FLAG" val="#wm#"/>
  <p:tag name="KSO_WM_TEMPLATE_CATEGORY" val="custom"/>
  <p:tag name="KSO_WM_TEMPLATE_INDEX" val="20200918"/>
  <p:tag name="KSO_WM_SLIDE_TYPE" val="text"/>
  <p:tag name="KSO_WM_SLIDE_SUBTYPE" val="diag"/>
  <p:tag name="KSO_WM_SLIDE_SIZE" val="638.131*219.386"/>
  <p:tag name="KSO_WM_SLIDE_POSITION" val="138.45*122.119"/>
  <p:tag name="KSO_WM_DIAGRAM_GROUP_CODE" val="l1-6"/>
  <p:tag name="KSO_WM_SLIDE_DIAGTYPE" val="l"/>
  <p:tag name="KSO_WM_SLIDE_LAYOUT" val="a_d_l"/>
  <p:tag name="KSO_WM_SLIDE_LAYOUT_CNT" val="1_1_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B5CBDF"/>
      </a:lt2>
      <a:accent1>
        <a:srgbClr val="4472C4"/>
      </a:accent1>
      <a:accent2>
        <a:srgbClr val="ED7D31"/>
      </a:accent2>
      <a:accent3>
        <a:srgbClr val="50A0B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6380</Words>
  <Application>WPS 演示</Application>
  <PresentationFormat>宽屏</PresentationFormat>
  <Paragraphs>1019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二字元煜臣拙宋简</vt:lpstr>
      <vt:lpstr>腾祥嘉丽准粗圆简</vt:lpstr>
      <vt:lpstr>潮字社国风冉宋简-闪</vt:lpstr>
      <vt:lpstr>Aa语文老师的字 (非商业使用)</vt:lpstr>
      <vt:lpstr>Arial Unicode MS</vt:lpstr>
      <vt:lpstr>Calibri</vt:lpstr>
      <vt:lpstr>Showcard Gothic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acer</dc:creator>
  <cp:lastModifiedBy>小利</cp:lastModifiedBy>
  <cp:revision>608</cp:revision>
  <dcterms:created xsi:type="dcterms:W3CDTF">2019-06-19T02:08:00Z</dcterms:created>
  <dcterms:modified xsi:type="dcterms:W3CDTF">2021-12-15T02:24:54Z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717CDACC48154BB3A4BD0312DA411990</vt:lpwstr>
  </property>
</Properties>
</file>